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274" r:id="rId2"/>
    <p:sldId id="972" r:id="rId3"/>
    <p:sldId id="1018" r:id="rId4"/>
    <p:sldId id="399" r:id="rId5"/>
    <p:sldId id="400" r:id="rId6"/>
    <p:sldId id="401" r:id="rId7"/>
    <p:sldId id="402" r:id="rId8"/>
    <p:sldId id="1019" r:id="rId9"/>
    <p:sldId id="404" r:id="rId10"/>
    <p:sldId id="405" r:id="rId11"/>
    <p:sldId id="406" r:id="rId12"/>
    <p:sldId id="407" r:id="rId13"/>
    <p:sldId id="1118" r:id="rId14"/>
    <p:sldId id="1069" r:id="rId15"/>
    <p:sldId id="1040" r:id="rId16"/>
    <p:sldId id="1119" r:id="rId17"/>
    <p:sldId id="1120" r:id="rId18"/>
    <p:sldId id="1039" r:id="rId19"/>
    <p:sldId id="1121" r:id="rId20"/>
    <p:sldId id="1027" r:id="rId21"/>
    <p:sldId id="415" r:id="rId22"/>
    <p:sldId id="1122" r:id="rId23"/>
    <p:sldId id="417" r:id="rId24"/>
    <p:sldId id="424" r:id="rId25"/>
    <p:sldId id="488" r:id="rId26"/>
    <p:sldId id="426" r:id="rId27"/>
    <p:sldId id="442" r:id="rId28"/>
    <p:sldId id="443" r:id="rId29"/>
    <p:sldId id="444" r:id="rId30"/>
    <p:sldId id="445" r:id="rId31"/>
    <p:sldId id="446" r:id="rId32"/>
    <p:sldId id="447" r:id="rId33"/>
    <p:sldId id="448" r:id="rId34"/>
    <p:sldId id="1034" r:id="rId35"/>
    <p:sldId id="1032" r:id="rId36"/>
    <p:sldId id="1033" r:id="rId37"/>
    <p:sldId id="1037" r:id="rId38"/>
    <p:sldId id="1035" r:id="rId39"/>
    <p:sldId id="1036" r:id="rId40"/>
    <p:sldId id="260" r:id="rId41"/>
    <p:sldId id="1123" r:id="rId42"/>
    <p:sldId id="1124" r:id="rId43"/>
    <p:sldId id="1125" r:id="rId44"/>
    <p:sldId id="1127" r:id="rId45"/>
    <p:sldId id="1126" r:id="rId46"/>
    <p:sldId id="1128" r:id="rId47"/>
    <p:sldId id="1129" r:id="rId48"/>
    <p:sldId id="1130" r:id="rId49"/>
    <p:sldId id="1135" r:id="rId50"/>
    <p:sldId id="451" r:id="rId51"/>
    <p:sldId id="452" r:id="rId52"/>
    <p:sldId id="1134" r:id="rId53"/>
    <p:sldId id="453" r:id="rId54"/>
    <p:sldId id="459" r:id="rId55"/>
    <p:sldId id="454" r:id="rId56"/>
    <p:sldId id="463" r:id="rId57"/>
    <p:sldId id="1131" r:id="rId58"/>
    <p:sldId id="1132" r:id="rId59"/>
    <p:sldId id="1133" r:id="rId60"/>
    <p:sldId id="521" r:id="rId61"/>
    <p:sldId id="519" r:id="rId62"/>
    <p:sldId id="476" r:id="rId63"/>
    <p:sldId id="524" r:id="rId64"/>
    <p:sldId id="536" r:id="rId65"/>
    <p:sldId id="537" r:id="rId66"/>
    <p:sldId id="973" r:id="rId67"/>
    <p:sldId id="1008" r:id="rId68"/>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8" d="100"/>
          <a:sy n="128" d="100"/>
        </p:scale>
        <p:origin x="558" y="120"/>
      </p:cViewPr>
      <p:guideLst/>
    </p:cSldViewPr>
  </p:slideViewPr>
  <p:notesTextViewPr>
    <p:cViewPr>
      <p:scale>
        <a:sx n="1" d="1"/>
        <a:sy n="1" d="1"/>
      </p:scale>
      <p:origin x="0" y="0"/>
    </p:cViewPr>
  </p:notesTextViewPr>
  <p:sorterViewPr>
    <p:cViewPr varScale="1">
      <p:scale>
        <a:sx n="100" d="100"/>
        <a:sy n="100" d="100"/>
      </p:scale>
      <p:origin x="0" y="-111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5/23/2023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5/23/2023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2960769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7538469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484903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28880101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a:p>
        </p:txBody>
      </p:sp>
    </p:spTree>
    <p:extLst>
      <p:ext uri="{BB962C8B-B14F-4D97-AF65-F5344CB8AC3E}">
        <p14:creationId xmlns:p14="http://schemas.microsoft.com/office/powerpoint/2010/main" val="1350043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303051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dirty="0"/>
          </a:p>
        </p:txBody>
      </p:sp>
    </p:spTree>
    <p:extLst>
      <p:ext uri="{BB962C8B-B14F-4D97-AF65-F5344CB8AC3E}">
        <p14:creationId xmlns:p14="http://schemas.microsoft.com/office/powerpoint/2010/main" val="2727971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67C3ED5-3515-47D8-A376-FEDA72CD8D96}" type="slidenum">
              <a:rPr lang="en-US" smtClean="0"/>
              <a:t>24</a:t>
            </a:fld>
            <a:endParaRPr lang="en-US"/>
          </a:p>
        </p:txBody>
      </p:sp>
    </p:spTree>
    <p:extLst>
      <p:ext uri="{BB962C8B-B14F-4D97-AF65-F5344CB8AC3E}">
        <p14:creationId xmlns:p14="http://schemas.microsoft.com/office/powerpoint/2010/main" val="702498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25</a:t>
            </a:fld>
            <a:endParaRPr lang="en-US"/>
          </a:p>
        </p:txBody>
      </p:sp>
    </p:spTree>
    <p:extLst>
      <p:ext uri="{BB962C8B-B14F-4D97-AF65-F5344CB8AC3E}">
        <p14:creationId xmlns:p14="http://schemas.microsoft.com/office/powerpoint/2010/main" val="721946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33</a:t>
            </a:fld>
            <a:endParaRPr lang="en-US" dirty="0"/>
          </a:p>
        </p:txBody>
      </p:sp>
    </p:spTree>
    <p:extLst>
      <p:ext uri="{BB962C8B-B14F-4D97-AF65-F5344CB8AC3E}">
        <p14:creationId xmlns:p14="http://schemas.microsoft.com/office/powerpoint/2010/main" val="2164341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a:p>
        </p:txBody>
      </p:sp>
    </p:spTree>
    <p:extLst>
      <p:ext uri="{BB962C8B-B14F-4D97-AF65-F5344CB8AC3E}">
        <p14:creationId xmlns:p14="http://schemas.microsoft.com/office/powerpoint/2010/main" val="241746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1144178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50</a:t>
            </a:fld>
            <a:endParaRPr lang="en-US" dirty="0"/>
          </a:p>
        </p:txBody>
      </p:sp>
    </p:spTree>
    <p:extLst>
      <p:ext uri="{BB962C8B-B14F-4D97-AF65-F5344CB8AC3E}">
        <p14:creationId xmlns:p14="http://schemas.microsoft.com/office/powerpoint/2010/main" val="2284638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51</a:t>
            </a:fld>
            <a:endParaRPr lang="en-US" dirty="0"/>
          </a:p>
        </p:txBody>
      </p:sp>
    </p:spTree>
    <p:extLst>
      <p:ext uri="{BB962C8B-B14F-4D97-AF65-F5344CB8AC3E}">
        <p14:creationId xmlns:p14="http://schemas.microsoft.com/office/powerpoint/2010/main" val="3617402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52</a:t>
            </a:fld>
            <a:endParaRPr lang="en-US" dirty="0"/>
          </a:p>
        </p:txBody>
      </p:sp>
    </p:spTree>
    <p:extLst>
      <p:ext uri="{BB962C8B-B14F-4D97-AF65-F5344CB8AC3E}">
        <p14:creationId xmlns:p14="http://schemas.microsoft.com/office/powerpoint/2010/main" val="4212451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53</a:t>
            </a:fld>
            <a:endParaRPr lang="en-US" dirty="0"/>
          </a:p>
        </p:txBody>
      </p:sp>
    </p:spTree>
    <p:extLst>
      <p:ext uri="{BB962C8B-B14F-4D97-AF65-F5344CB8AC3E}">
        <p14:creationId xmlns:p14="http://schemas.microsoft.com/office/powerpoint/2010/main" val="615211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dirty="0"/>
          </a:p>
        </p:txBody>
      </p:sp>
    </p:spTree>
    <p:extLst>
      <p:ext uri="{BB962C8B-B14F-4D97-AF65-F5344CB8AC3E}">
        <p14:creationId xmlns:p14="http://schemas.microsoft.com/office/powerpoint/2010/main" val="4175136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dirty="0"/>
          </a:p>
        </p:txBody>
      </p:sp>
    </p:spTree>
    <p:extLst>
      <p:ext uri="{BB962C8B-B14F-4D97-AF65-F5344CB8AC3E}">
        <p14:creationId xmlns:p14="http://schemas.microsoft.com/office/powerpoint/2010/main" val="158729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56</a:t>
            </a:fld>
            <a:endParaRPr lang="en-US" dirty="0"/>
          </a:p>
        </p:txBody>
      </p:sp>
    </p:spTree>
    <p:extLst>
      <p:ext uri="{BB962C8B-B14F-4D97-AF65-F5344CB8AC3E}">
        <p14:creationId xmlns:p14="http://schemas.microsoft.com/office/powerpoint/2010/main" val="2493728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57</a:t>
            </a:fld>
            <a:endParaRPr lang="en-US" dirty="0"/>
          </a:p>
        </p:txBody>
      </p:sp>
    </p:spTree>
    <p:extLst>
      <p:ext uri="{BB962C8B-B14F-4D97-AF65-F5344CB8AC3E}">
        <p14:creationId xmlns:p14="http://schemas.microsoft.com/office/powerpoint/2010/main" val="1257201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60</a:t>
            </a:fld>
            <a:endParaRPr lang="en-US" dirty="0"/>
          </a:p>
        </p:txBody>
      </p:sp>
    </p:spTree>
    <p:extLst>
      <p:ext uri="{BB962C8B-B14F-4D97-AF65-F5344CB8AC3E}">
        <p14:creationId xmlns:p14="http://schemas.microsoft.com/office/powerpoint/2010/main" val="1398981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61</a:t>
            </a:fld>
            <a:endParaRPr lang="en-US" dirty="0"/>
          </a:p>
        </p:txBody>
      </p:sp>
    </p:spTree>
    <p:extLst>
      <p:ext uri="{BB962C8B-B14F-4D97-AF65-F5344CB8AC3E}">
        <p14:creationId xmlns:p14="http://schemas.microsoft.com/office/powerpoint/2010/main" val="1605881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507768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dirty="0"/>
          </a:p>
        </p:txBody>
      </p:sp>
    </p:spTree>
    <p:extLst>
      <p:ext uri="{BB962C8B-B14F-4D97-AF65-F5344CB8AC3E}">
        <p14:creationId xmlns:p14="http://schemas.microsoft.com/office/powerpoint/2010/main" val="2474576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dirty="0"/>
          </a:p>
        </p:txBody>
      </p:sp>
    </p:spTree>
    <p:extLst>
      <p:ext uri="{BB962C8B-B14F-4D97-AF65-F5344CB8AC3E}">
        <p14:creationId xmlns:p14="http://schemas.microsoft.com/office/powerpoint/2010/main" val="1077763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dirty="0"/>
          </a:p>
        </p:txBody>
      </p:sp>
    </p:spTree>
    <p:extLst>
      <p:ext uri="{BB962C8B-B14F-4D97-AF65-F5344CB8AC3E}">
        <p14:creationId xmlns:p14="http://schemas.microsoft.com/office/powerpoint/2010/main" val="1124049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dirty="0"/>
          </a:p>
        </p:txBody>
      </p:sp>
    </p:spTree>
    <p:extLst>
      <p:ext uri="{BB962C8B-B14F-4D97-AF65-F5344CB8AC3E}">
        <p14:creationId xmlns:p14="http://schemas.microsoft.com/office/powerpoint/2010/main" val="329943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3887039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35753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3834720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102492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1396523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572100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5/23/2023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5/23/2023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realpython.com/regex-python" TargetMode="External"/><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Regular_expression"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realpython.com/regex-pyth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hyperlink" Target="https://www.amazon.com/Regular-Expressions-Cookbook-Solutions-Programming/dp/1449319432" TargetMode="External"/><Relationship Id="rId5" Type="http://schemas.openxmlformats.org/officeDocument/2006/relationships/image" Target="../media/image17.png"/><Relationship Id="rId4" Type="http://schemas.openxmlformats.org/officeDocument/2006/relationships/hyperlink" Target="https://www.amazon.com/Introducing-Regular-Expressions-Step-Step/dp/144939268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UTF-8" TargetMode="Externa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hyperlink" Target="https://realpython.com/python-encodings-guid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www.fruitfly.org/sequence/download.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en.wikipedia.org/wiki/Sequence_homolog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Open_reading_frame"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realpython.com/python-dicts"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realpython.com/python-exceptions"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realpython.com/python-exceptions" TargetMode="Externa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realpython.com/python-dicts"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coin-or.github.io/pulp"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65.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NULL"/><Relationship Id="rId4" Type="http://schemas.openxmlformats.org/officeDocument/2006/relationships/image" Target="NULL"/></Relationships>
</file>

<file path=ppt/slides/_rels/slide6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NULL"/><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NULL"/></Relationships>
</file>

<file path=ppt/slides/_rels/slide6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16a</a:t>
              </a:r>
            </a:p>
            <a:p>
              <a:pPr algn="ctr"/>
              <a:r>
                <a:rPr lang="en-US" dirty="0"/>
                <a:t>Scientific Computing</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58831" y="3955565"/>
            <a:ext cx="336061"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7407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51016" y="5612427"/>
            <a:ext cx="547076"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030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05723" y="2891692"/>
            <a:ext cx="1227016"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4629439" y="3592879"/>
            <a:ext cx="4257143" cy="942857"/>
          </a:xfrm>
          <a:prstGeom prst="rect">
            <a:avLst/>
          </a:prstGeom>
        </p:spPr>
      </p:pic>
      <p:sp>
        <p:nvSpPr>
          <p:cNvPr id="7" name="Down Arrow 6"/>
          <p:cNvSpPr/>
          <p:nvPr/>
        </p:nvSpPr>
        <p:spPr>
          <a:xfrm rot="18799919">
            <a:off x="4037006" y="3335308"/>
            <a:ext cx="593969" cy="5876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504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Launch </a:t>
            </a:r>
            <a:r>
              <a:rPr lang="en-US" sz="3200" dirty="0">
                <a:latin typeface="+mn-lt"/>
              </a:rPr>
              <a:t>Jupyter Lab</a:t>
            </a:r>
          </a:p>
        </p:txBody>
      </p:sp>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pic>
        <p:nvPicPr>
          <p:cNvPr id="10" name="Picture 9">
            <a:extLst>
              <a:ext uri="{FF2B5EF4-FFF2-40B4-BE49-F238E27FC236}">
                <a16:creationId xmlns:a16="http://schemas.microsoft.com/office/drawing/2014/main" id="{75D568E0-A369-2A9F-BAD6-E4C4037A439F}"/>
              </a:ext>
            </a:extLst>
          </p:cNvPr>
          <p:cNvPicPr>
            <a:picLocks noChangeAspect="1"/>
          </p:cNvPicPr>
          <p:nvPr/>
        </p:nvPicPr>
        <p:blipFill>
          <a:blip r:embed="rId3"/>
          <a:stretch>
            <a:fillRect/>
          </a:stretch>
        </p:blipFill>
        <p:spPr>
          <a:xfrm>
            <a:off x="1196813" y="2160678"/>
            <a:ext cx="6750373" cy="1885942"/>
          </a:xfrm>
          <a:prstGeom prst="rect">
            <a:avLst/>
          </a:prstGeom>
          <a:ln>
            <a:solidFill>
              <a:schemeClr val="tx1"/>
            </a:solidFill>
          </a:ln>
        </p:spPr>
      </p:pic>
      <p:grpSp>
        <p:nvGrpSpPr>
          <p:cNvPr id="15" name="Group 14">
            <a:extLst>
              <a:ext uri="{FF2B5EF4-FFF2-40B4-BE49-F238E27FC236}">
                <a16:creationId xmlns:a16="http://schemas.microsoft.com/office/drawing/2014/main" id="{4BD95AD4-F777-FED0-34C1-55F9CE53AC85}"/>
              </a:ext>
            </a:extLst>
          </p:cNvPr>
          <p:cNvGrpSpPr/>
          <p:nvPr/>
        </p:nvGrpSpPr>
        <p:grpSpPr>
          <a:xfrm>
            <a:off x="6051567" y="2719327"/>
            <a:ext cx="1076632" cy="369332"/>
            <a:chOff x="4968362" y="2079211"/>
            <a:chExt cx="1076632" cy="369332"/>
          </a:xfrm>
        </p:grpSpPr>
        <p:cxnSp>
          <p:nvCxnSpPr>
            <p:cNvPr id="16" name="Straight Arrow Connector 15">
              <a:extLst>
                <a:ext uri="{FF2B5EF4-FFF2-40B4-BE49-F238E27FC236}">
                  <a16:creationId xmlns:a16="http://schemas.microsoft.com/office/drawing/2014/main" id="{26EA3C8F-D9CE-1AFC-250E-EDCEE9850D3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E11D58-21D4-118E-7B13-F6AA8033AF8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3845ACDB-F366-CAB4-953E-73A707C91614}"/>
              </a:ext>
            </a:extLst>
          </p:cNvPr>
          <p:cNvGrpSpPr/>
          <p:nvPr/>
        </p:nvGrpSpPr>
        <p:grpSpPr>
          <a:xfrm>
            <a:off x="6271584" y="2965209"/>
            <a:ext cx="1076632" cy="369332"/>
            <a:chOff x="4704120" y="2356972"/>
            <a:chExt cx="1076632" cy="369332"/>
          </a:xfrm>
        </p:grpSpPr>
        <p:cxnSp>
          <p:nvCxnSpPr>
            <p:cNvPr id="19" name="Straight Arrow Connector 18">
              <a:extLst>
                <a:ext uri="{FF2B5EF4-FFF2-40B4-BE49-F238E27FC236}">
                  <a16:creationId xmlns:a16="http://schemas.microsoft.com/office/drawing/2014/main" id="{E57B1635-1A6C-DACC-D4EC-42DEC4969DA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E6E61AB-1757-F13F-18B4-6882B7A0508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7C7519D9-91A5-B85A-EAC7-3508E298485E}"/>
              </a:ext>
            </a:extLst>
          </p:cNvPr>
          <p:cNvGrpSpPr/>
          <p:nvPr/>
        </p:nvGrpSpPr>
        <p:grpSpPr>
          <a:xfrm>
            <a:off x="7348218" y="3208456"/>
            <a:ext cx="1068643" cy="369332"/>
            <a:chOff x="3647644" y="4910075"/>
            <a:chExt cx="1068643" cy="369332"/>
          </a:xfrm>
        </p:grpSpPr>
        <p:sp>
          <p:nvSpPr>
            <p:cNvPr id="22" name="TextBox 21">
              <a:extLst>
                <a:ext uri="{FF2B5EF4-FFF2-40B4-BE49-F238E27FC236}">
                  <a16:creationId xmlns:a16="http://schemas.microsoft.com/office/drawing/2014/main" id="{C64859A3-4F29-1C39-6296-F6AC16BDC87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EEF4A6F2-2776-BE5D-FFDF-73F56C0BC6C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00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right)">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14</a:t>
            </a:fld>
            <a:endParaRPr lang="en-US"/>
          </a:p>
        </p:txBody>
      </p:sp>
      <p:pic>
        <p:nvPicPr>
          <p:cNvPr id="5" name="Picture 4">
            <a:extLst>
              <a:ext uri="{FF2B5EF4-FFF2-40B4-BE49-F238E27FC236}">
                <a16:creationId xmlns:a16="http://schemas.microsoft.com/office/drawing/2014/main" id="{2B7E69CD-5610-2C4E-3BC0-43BCD3E1DC7B}"/>
              </a:ext>
            </a:extLst>
          </p:cNvPr>
          <p:cNvPicPr>
            <a:picLocks noChangeAspect="1"/>
          </p:cNvPicPr>
          <p:nvPr/>
        </p:nvPicPr>
        <p:blipFill>
          <a:blip r:embed="rId2"/>
          <a:stretch>
            <a:fillRect/>
          </a:stretch>
        </p:blipFill>
        <p:spPr>
          <a:xfrm>
            <a:off x="798735" y="1535948"/>
            <a:ext cx="7546529" cy="4820403"/>
          </a:xfrm>
          <a:prstGeom prst="rect">
            <a:avLst/>
          </a:prstGeom>
          <a:ln>
            <a:solidFill>
              <a:schemeClr val="tx1"/>
            </a:solidFill>
          </a:ln>
        </p:spPr>
      </p:pic>
      <p:sp>
        <p:nvSpPr>
          <p:cNvPr id="6" name="Rectangle 5">
            <a:extLst>
              <a:ext uri="{FF2B5EF4-FFF2-40B4-BE49-F238E27FC236}">
                <a16:creationId xmlns:a16="http://schemas.microsoft.com/office/drawing/2014/main" id="{6FAA0BE7-803D-6D1B-24DE-CD7C10F54F49}"/>
              </a:ext>
            </a:extLst>
          </p:cNvPr>
          <p:cNvSpPr/>
          <p:nvPr/>
        </p:nvSpPr>
        <p:spPr>
          <a:xfrm>
            <a:off x="1094282" y="2345961"/>
            <a:ext cx="1918741"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772524-E190-AC68-FF41-97B291598F59}"/>
              </a:ext>
            </a:extLst>
          </p:cNvPr>
          <p:cNvSpPr/>
          <p:nvPr/>
        </p:nvSpPr>
        <p:spPr>
          <a:xfrm>
            <a:off x="1042911" y="3519958"/>
            <a:ext cx="982740"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C507D1B0-3F96-83EB-7407-2318587D08E1}"/>
              </a:ext>
            </a:extLst>
          </p:cNvPr>
          <p:cNvCxnSpPr>
            <a:stCxn id="6" idx="1"/>
            <a:endCxn id="8" idx="1"/>
          </p:cNvCxnSpPr>
          <p:nvPr/>
        </p:nvCxnSpPr>
        <p:spPr>
          <a:xfrm rot="10800000" flipV="1">
            <a:off x="1042912" y="2450891"/>
            <a:ext cx="51371" cy="1173997"/>
          </a:xfrm>
          <a:prstGeom prst="bentConnector3">
            <a:avLst>
              <a:gd name="adj1" fmla="val 8045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06A911CF-0AF8-35A3-44B8-E95DB5F20EE3}"/>
              </a:ext>
            </a:extLst>
          </p:cNvPr>
          <p:cNvGrpSpPr/>
          <p:nvPr/>
        </p:nvGrpSpPr>
        <p:grpSpPr>
          <a:xfrm>
            <a:off x="4432631" y="2902320"/>
            <a:ext cx="1076632" cy="369332"/>
            <a:chOff x="4968362" y="2079211"/>
            <a:chExt cx="1076632" cy="369332"/>
          </a:xfrm>
        </p:grpSpPr>
        <p:cxnSp>
          <p:nvCxnSpPr>
            <p:cNvPr id="13" name="Straight Arrow Connector 12">
              <a:extLst>
                <a:ext uri="{FF2B5EF4-FFF2-40B4-BE49-F238E27FC236}">
                  <a16:creationId xmlns:a16="http://schemas.microsoft.com/office/drawing/2014/main" id="{5804C01C-3408-F824-95E8-956545DD754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E041D5A-185D-1ADB-D1E3-0644AD9B03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6" name="TextBox 15">
            <a:extLst>
              <a:ext uri="{FF2B5EF4-FFF2-40B4-BE49-F238E27FC236}">
                <a16:creationId xmlns:a16="http://schemas.microsoft.com/office/drawing/2014/main" id="{0D3CEC45-224D-C34A-95E9-84001A5F6258}"/>
              </a:ext>
            </a:extLst>
          </p:cNvPr>
          <p:cNvSpPr txBox="1"/>
          <p:nvPr/>
        </p:nvSpPr>
        <p:spPr>
          <a:xfrm>
            <a:off x="5424228" y="3198798"/>
            <a:ext cx="3442453" cy="369332"/>
          </a:xfrm>
          <a:prstGeom prst="rect">
            <a:avLst/>
          </a:prstGeom>
          <a:solidFill>
            <a:schemeClr val="bg1"/>
          </a:solidFill>
          <a:ln>
            <a:solidFill>
              <a:schemeClr val="tx1"/>
            </a:solidFill>
          </a:ln>
        </p:spPr>
        <p:txBody>
          <a:bodyPr wrap="square">
            <a:spAutoFit/>
          </a:bodyPr>
          <a:lstStyle/>
          <a:p>
            <a:pPr algn="ctr"/>
            <a:r>
              <a:rPr lang="en-US" dirty="0">
                <a:hlinkClick r:id="rId3"/>
              </a:rPr>
              <a:t>Regular Expressions in Python</a:t>
            </a:r>
            <a:r>
              <a:rPr lang="en-US" dirty="0"/>
              <a:t> </a:t>
            </a:r>
          </a:p>
        </p:txBody>
      </p:sp>
    </p:spTree>
    <p:extLst>
      <p:ext uri="{BB962C8B-B14F-4D97-AF65-F5344CB8AC3E}">
        <p14:creationId xmlns:p14="http://schemas.microsoft.com/office/powerpoint/2010/main" val="49564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a:bodyPr>
          <a:lstStyle/>
          <a:p>
            <a:pPr algn="ctr"/>
            <a:r>
              <a:rPr lang="en-US" sz="3200" dirty="0">
                <a:latin typeface="+mn-lt"/>
              </a:rPr>
              <a:t>Regular Expressions</a:t>
            </a:r>
          </a:p>
        </p:txBody>
      </p:sp>
      <p:sp>
        <p:nvSpPr>
          <p:cNvPr id="8" name="TextBox 7">
            <a:extLst>
              <a:ext uri="{FF2B5EF4-FFF2-40B4-BE49-F238E27FC236}">
                <a16:creationId xmlns:a16="http://schemas.microsoft.com/office/drawing/2014/main" id="{6439659D-613A-47FE-8967-08BC35584A0F}"/>
              </a:ext>
            </a:extLst>
          </p:cNvPr>
          <p:cNvSpPr txBox="1"/>
          <p:nvPr/>
        </p:nvSpPr>
        <p:spPr>
          <a:xfrm>
            <a:off x="2123157" y="1306803"/>
            <a:ext cx="4897687" cy="369332"/>
          </a:xfrm>
          <a:prstGeom prst="rect">
            <a:avLst/>
          </a:prstGeom>
          <a:noFill/>
        </p:spPr>
        <p:txBody>
          <a:bodyPr wrap="none" rtlCol="0">
            <a:spAutoFit/>
          </a:bodyPr>
          <a:lstStyle/>
          <a:p>
            <a:pPr algn="ctr"/>
            <a:r>
              <a:rPr lang="en-US" dirty="0">
                <a:hlinkClick r:id="rId2"/>
              </a:rPr>
              <a:t>https://en.wikipedia.org/wiki/Regular_expression</a:t>
            </a:r>
            <a:r>
              <a:rPr lang="en-US" dirty="0"/>
              <a:t> </a:t>
            </a:r>
          </a:p>
        </p:txBody>
      </p:sp>
      <p:pic>
        <p:nvPicPr>
          <p:cNvPr id="2" name="Picture 1">
            <a:hlinkClick r:id="rId2"/>
            <a:extLst>
              <a:ext uri="{FF2B5EF4-FFF2-40B4-BE49-F238E27FC236}">
                <a16:creationId xmlns:a16="http://schemas.microsoft.com/office/drawing/2014/main" id="{CF4B0E4B-EC71-48BE-AA15-6198B8063182}"/>
              </a:ext>
            </a:extLst>
          </p:cNvPr>
          <p:cNvPicPr>
            <a:picLocks noChangeAspect="1"/>
          </p:cNvPicPr>
          <p:nvPr/>
        </p:nvPicPr>
        <p:blipFill>
          <a:blip r:embed="rId3"/>
          <a:stretch>
            <a:fillRect/>
          </a:stretch>
        </p:blipFill>
        <p:spPr>
          <a:xfrm>
            <a:off x="232257" y="1720816"/>
            <a:ext cx="8679486" cy="2929669"/>
          </a:xfrm>
          <a:prstGeom prst="rect">
            <a:avLst/>
          </a:prstGeom>
          <a:ln>
            <a:solidFill>
              <a:schemeClr val="tx1"/>
            </a:solidFill>
          </a:ln>
        </p:spPr>
      </p:pic>
      <p:pic>
        <p:nvPicPr>
          <p:cNvPr id="4" name="Picture 3">
            <a:hlinkClick r:id="rId4"/>
            <a:extLst>
              <a:ext uri="{FF2B5EF4-FFF2-40B4-BE49-F238E27FC236}">
                <a16:creationId xmlns:a16="http://schemas.microsoft.com/office/drawing/2014/main" id="{70282A42-696D-47BB-9CB0-3F9F84CEFEFC}"/>
              </a:ext>
            </a:extLst>
          </p:cNvPr>
          <p:cNvPicPr>
            <a:picLocks noChangeAspect="1"/>
          </p:cNvPicPr>
          <p:nvPr/>
        </p:nvPicPr>
        <p:blipFill>
          <a:blip r:embed="rId5"/>
          <a:stretch>
            <a:fillRect/>
          </a:stretch>
        </p:blipFill>
        <p:spPr>
          <a:xfrm>
            <a:off x="1210095" y="3378588"/>
            <a:ext cx="6723809" cy="3114286"/>
          </a:xfrm>
          <a:prstGeom prst="rect">
            <a:avLst/>
          </a:prstGeom>
          <a:ln>
            <a:noFill/>
          </a:ln>
          <a:effectLst>
            <a:outerShdw blurRad="292100" dist="139700" dir="2700000" algn="tl" rotWithShape="0">
              <a:srgbClr val="333333">
                <a:alpha val="65000"/>
              </a:srgbClr>
            </a:outerShdw>
          </a:effectLst>
        </p:spPr>
      </p:pic>
      <p:sp>
        <p:nvSpPr>
          <p:cNvPr id="10" name="Slide Number Placeholder 3">
            <a:extLst>
              <a:ext uri="{FF2B5EF4-FFF2-40B4-BE49-F238E27FC236}">
                <a16:creationId xmlns:a16="http://schemas.microsoft.com/office/drawing/2014/main" id="{B4A4C6E8-D39B-40F8-B0DC-501433ED8A50}"/>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0AD656-6FF9-465D-B7B0-1CD0DD39CD23}" type="slidenum">
              <a:rPr lang="en-US" sz="1400" b="1">
                <a:solidFill>
                  <a:schemeClr val="tx1"/>
                </a:solidFill>
              </a:rPr>
              <a:pPr/>
              <a:t>15</a:t>
            </a:fld>
            <a:endParaRPr lang="en-US" sz="1400" b="1" dirty="0">
              <a:solidFill>
                <a:schemeClr val="tx1"/>
              </a:solidFill>
            </a:endParaRPr>
          </a:p>
        </p:txBody>
      </p:sp>
    </p:spTree>
    <p:extLst>
      <p:ext uri="{BB962C8B-B14F-4D97-AF65-F5344CB8AC3E}">
        <p14:creationId xmlns:p14="http://schemas.microsoft.com/office/powerpoint/2010/main" val="255062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dirty="0">
                <a:latin typeface="+mn-lt"/>
              </a:rPr>
              <a:t>Regular Expressions</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16</a:t>
            </a:fld>
            <a:endParaRPr lang="en-US"/>
          </a:p>
        </p:txBody>
      </p:sp>
      <p:pic>
        <p:nvPicPr>
          <p:cNvPr id="7" name="Picture 6">
            <a:extLst>
              <a:ext uri="{FF2B5EF4-FFF2-40B4-BE49-F238E27FC236}">
                <a16:creationId xmlns:a16="http://schemas.microsoft.com/office/drawing/2014/main" id="{FB103855-7C41-B4A9-D030-C69430351A4B}"/>
              </a:ext>
            </a:extLst>
          </p:cNvPr>
          <p:cNvPicPr>
            <a:picLocks noChangeAspect="1"/>
          </p:cNvPicPr>
          <p:nvPr/>
        </p:nvPicPr>
        <p:blipFill>
          <a:blip r:embed="rId2"/>
          <a:stretch>
            <a:fillRect/>
          </a:stretch>
        </p:blipFill>
        <p:spPr>
          <a:xfrm>
            <a:off x="628650" y="1503466"/>
            <a:ext cx="4834328" cy="2749277"/>
          </a:xfrm>
          <a:prstGeom prst="rect">
            <a:avLst/>
          </a:prstGeom>
          <a:ln>
            <a:solidFill>
              <a:schemeClr val="tx1"/>
            </a:solidFill>
          </a:ln>
        </p:spPr>
      </p:pic>
      <p:pic>
        <p:nvPicPr>
          <p:cNvPr id="11" name="Picture 10">
            <a:extLst>
              <a:ext uri="{FF2B5EF4-FFF2-40B4-BE49-F238E27FC236}">
                <a16:creationId xmlns:a16="http://schemas.microsoft.com/office/drawing/2014/main" id="{5CCBE6E4-7662-9E98-350B-CB3106713C8A}"/>
              </a:ext>
            </a:extLst>
          </p:cNvPr>
          <p:cNvPicPr>
            <a:picLocks noChangeAspect="1"/>
          </p:cNvPicPr>
          <p:nvPr/>
        </p:nvPicPr>
        <p:blipFill>
          <a:blip r:embed="rId3"/>
          <a:stretch>
            <a:fillRect/>
          </a:stretch>
        </p:blipFill>
        <p:spPr>
          <a:xfrm>
            <a:off x="2765754" y="3996233"/>
            <a:ext cx="5749596" cy="2298351"/>
          </a:xfrm>
          <a:prstGeom prst="rect">
            <a:avLst/>
          </a:prstGeom>
          <a:ln>
            <a:solidFill>
              <a:schemeClr val="tx1"/>
            </a:solidFill>
          </a:ln>
        </p:spPr>
      </p:pic>
      <p:pic>
        <p:nvPicPr>
          <p:cNvPr id="21" name="Picture 20">
            <a:hlinkClick r:id="rId4"/>
            <a:extLst>
              <a:ext uri="{FF2B5EF4-FFF2-40B4-BE49-F238E27FC236}">
                <a16:creationId xmlns:a16="http://schemas.microsoft.com/office/drawing/2014/main" id="{E4F92756-7858-339E-D165-132A5BA5925C}"/>
              </a:ext>
            </a:extLst>
          </p:cNvPr>
          <p:cNvPicPr>
            <a:picLocks noChangeAspect="1"/>
          </p:cNvPicPr>
          <p:nvPr/>
        </p:nvPicPr>
        <p:blipFill>
          <a:blip r:embed="rId5"/>
          <a:stretch>
            <a:fillRect/>
          </a:stretch>
        </p:blipFill>
        <p:spPr>
          <a:xfrm>
            <a:off x="6317690" y="1585758"/>
            <a:ext cx="1490976" cy="1952748"/>
          </a:xfrm>
          <a:prstGeom prst="rect">
            <a:avLst/>
          </a:prstGeom>
          <a:ln>
            <a:solidFill>
              <a:schemeClr val="tx1"/>
            </a:solidFill>
          </a:ln>
          <a:effectLst>
            <a:outerShdw blurRad="50800" dist="38100" dir="2700000" algn="tl" rotWithShape="0">
              <a:prstClr val="black">
                <a:alpha val="40000"/>
              </a:prstClr>
            </a:outerShdw>
          </a:effectLst>
        </p:spPr>
      </p:pic>
      <p:pic>
        <p:nvPicPr>
          <p:cNvPr id="23" name="Picture 22">
            <a:hlinkClick r:id="rId6"/>
            <a:extLst>
              <a:ext uri="{FF2B5EF4-FFF2-40B4-BE49-F238E27FC236}">
                <a16:creationId xmlns:a16="http://schemas.microsoft.com/office/drawing/2014/main" id="{2A55E46B-8F6E-476B-C024-10BFCE637B34}"/>
              </a:ext>
            </a:extLst>
          </p:cNvPr>
          <p:cNvPicPr>
            <a:picLocks noChangeAspect="1"/>
          </p:cNvPicPr>
          <p:nvPr/>
        </p:nvPicPr>
        <p:blipFill>
          <a:blip r:embed="rId7"/>
          <a:stretch>
            <a:fillRect/>
          </a:stretch>
        </p:blipFill>
        <p:spPr>
          <a:xfrm>
            <a:off x="819405" y="4551710"/>
            <a:ext cx="1482131" cy="194116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7677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17</a:t>
            </a:fld>
            <a:endParaRPr lang="en-US"/>
          </a:p>
        </p:txBody>
      </p:sp>
      <p:pic>
        <p:nvPicPr>
          <p:cNvPr id="7" name="Picture 6">
            <a:extLst>
              <a:ext uri="{FF2B5EF4-FFF2-40B4-BE49-F238E27FC236}">
                <a16:creationId xmlns:a16="http://schemas.microsoft.com/office/drawing/2014/main" id="{B7D65BB2-12C7-6661-6C4F-A8E9CB5FD398}"/>
              </a:ext>
            </a:extLst>
          </p:cNvPr>
          <p:cNvPicPr>
            <a:picLocks noChangeAspect="1"/>
          </p:cNvPicPr>
          <p:nvPr/>
        </p:nvPicPr>
        <p:blipFill>
          <a:blip r:embed="rId2"/>
          <a:stretch>
            <a:fillRect/>
          </a:stretch>
        </p:blipFill>
        <p:spPr>
          <a:xfrm>
            <a:off x="1542896" y="1621179"/>
            <a:ext cx="6058207" cy="3615641"/>
          </a:xfrm>
          <a:prstGeom prst="rect">
            <a:avLst/>
          </a:prstGeom>
          <a:ln>
            <a:solidFill>
              <a:schemeClr val="tx1"/>
            </a:solidFill>
          </a:ln>
        </p:spPr>
      </p:pic>
      <p:pic>
        <p:nvPicPr>
          <p:cNvPr id="11" name="Picture 10">
            <a:extLst>
              <a:ext uri="{FF2B5EF4-FFF2-40B4-BE49-F238E27FC236}">
                <a16:creationId xmlns:a16="http://schemas.microsoft.com/office/drawing/2014/main" id="{0BF99C2E-12F1-4576-04A7-8625664AF3DE}"/>
              </a:ext>
            </a:extLst>
          </p:cNvPr>
          <p:cNvPicPr>
            <a:picLocks noChangeAspect="1"/>
          </p:cNvPicPr>
          <p:nvPr/>
        </p:nvPicPr>
        <p:blipFill>
          <a:blip r:embed="rId3"/>
          <a:stretch>
            <a:fillRect/>
          </a:stretch>
        </p:blipFill>
        <p:spPr>
          <a:xfrm>
            <a:off x="1520684" y="5439714"/>
            <a:ext cx="6102630" cy="1076935"/>
          </a:xfrm>
          <a:prstGeom prst="rect">
            <a:avLst/>
          </a:prstGeom>
          <a:ln>
            <a:solidFill>
              <a:schemeClr val="tx1"/>
            </a:solidFill>
          </a:ln>
        </p:spPr>
      </p:pic>
      <p:grpSp>
        <p:nvGrpSpPr>
          <p:cNvPr id="17" name="Group 16">
            <a:extLst>
              <a:ext uri="{FF2B5EF4-FFF2-40B4-BE49-F238E27FC236}">
                <a16:creationId xmlns:a16="http://schemas.microsoft.com/office/drawing/2014/main" id="{276430CB-9D33-9200-E83C-E6903E34D9C6}"/>
              </a:ext>
            </a:extLst>
          </p:cNvPr>
          <p:cNvGrpSpPr/>
          <p:nvPr/>
        </p:nvGrpSpPr>
        <p:grpSpPr>
          <a:xfrm>
            <a:off x="3669100" y="4891266"/>
            <a:ext cx="1076632" cy="369332"/>
            <a:chOff x="4968362" y="2079211"/>
            <a:chExt cx="1076632" cy="369332"/>
          </a:xfrm>
        </p:grpSpPr>
        <p:cxnSp>
          <p:nvCxnSpPr>
            <p:cNvPr id="18" name="Straight Arrow Connector 17">
              <a:extLst>
                <a:ext uri="{FF2B5EF4-FFF2-40B4-BE49-F238E27FC236}">
                  <a16:creationId xmlns:a16="http://schemas.microsoft.com/office/drawing/2014/main" id="{AFF78CBE-E51F-220D-4125-CF97876A4EB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9486B5-6BCE-31A2-AF10-B9595B7AEF4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E14EAA81-35B1-AD84-9028-AECD942D7C8A}"/>
              </a:ext>
            </a:extLst>
          </p:cNvPr>
          <p:cNvGrpSpPr/>
          <p:nvPr/>
        </p:nvGrpSpPr>
        <p:grpSpPr>
          <a:xfrm>
            <a:off x="4041210" y="1609126"/>
            <a:ext cx="1076632" cy="369332"/>
            <a:chOff x="4704120" y="2356972"/>
            <a:chExt cx="1076632" cy="369332"/>
          </a:xfrm>
        </p:grpSpPr>
        <p:cxnSp>
          <p:nvCxnSpPr>
            <p:cNvPr id="21" name="Straight Arrow Connector 20">
              <a:extLst>
                <a:ext uri="{FF2B5EF4-FFF2-40B4-BE49-F238E27FC236}">
                  <a16:creationId xmlns:a16="http://schemas.microsoft.com/office/drawing/2014/main" id="{42DF76C5-986E-B0DA-E459-4008E01568C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C42DCF-B65D-C3D5-5753-1FCBA65F42C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C7E29E7C-D0E1-76EC-47A4-C6C87CB785BC}"/>
              </a:ext>
            </a:extLst>
          </p:cNvPr>
          <p:cNvGrpSpPr/>
          <p:nvPr/>
        </p:nvGrpSpPr>
        <p:grpSpPr>
          <a:xfrm>
            <a:off x="5015766" y="1816277"/>
            <a:ext cx="1068643" cy="369332"/>
            <a:chOff x="3647644" y="4910075"/>
            <a:chExt cx="1068643" cy="369332"/>
          </a:xfrm>
        </p:grpSpPr>
        <p:sp>
          <p:nvSpPr>
            <p:cNvPr id="24" name="TextBox 23">
              <a:extLst>
                <a:ext uri="{FF2B5EF4-FFF2-40B4-BE49-F238E27FC236}">
                  <a16:creationId xmlns:a16="http://schemas.microsoft.com/office/drawing/2014/main" id="{3DF052E0-D716-56A4-F0B8-AAC695BF640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F52DEBA2-510B-F40E-DC8A-0EB1AB47B13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0377242-46E6-A6C0-4E73-410DC0E024D9}"/>
              </a:ext>
            </a:extLst>
          </p:cNvPr>
          <p:cNvGrpSpPr/>
          <p:nvPr/>
        </p:nvGrpSpPr>
        <p:grpSpPr>
          <a:xfrm>
            <a:off x="3611758" y="5971612"/>
            <a:ext cx="1064340" cy="369332"/>
            <a:chOff x="3647644" y="5421073"/>
            <a:chExt cx="1064340" cy="369332"/>
          </a:xfrm>
        </p:grpSpPr>
        <p:sp>
          <p:nvSpPr>
            <p:cNvPr id="27" name="TextBox 26">
              <a:extLst>
                <a:ext uri="{FF2B5EF4-FFF2-40B4-BE49-F238E27FC236}">
                  <a16:creationId xmlns:a16="http://schemas.microsoft.com/office/drawing/2014/main" id="{CE0DF829-0363-8A0D-D9B4-16777AD815E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93453983-B1C2-EAD4-0179-D4354218A8A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84371E2-FF9C-DCB1-4B97-9B246213900A}"/>
              </a:ext>
            </a:extLst>
          </p:cNvPr>
          <p:cNvGrpSpPr/>
          <p:nvPr/>
        </p:nvGrpSpPr>
        <p:grpSpPr>
          <a:xfrm>
            <a:off x="5123655" y="2635387"/>
            <a:ext cx="1068643" cy="369332"/>
            <a:chOff x="3647644" y="5359159"/>
            <a:chExt cx="1068643" cy="369332"/>
          </a:xfrm>
        </p:grpSpPr>
        <p:sp>
          <p:nvSpPr>
            <p:cNvPr id="30" name="TextBox 29">
              <a:extLst>
                <a:ext uri="{FF2B5EF4-FFF2-40B4-BE49-F238E27FC236}">
                  <a16:creationId xmlns:a16="http://schemas.microsoft.com/office/drawing/2014/main" id="{4C914E55-C7CF-D6AF-DE00-C12811572FB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4EE544EE-4768-9F35-D4FC-2F67F18E842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415C915-6A71-EB6B-FD02-3D6E97680262}"/>
              </a:ext>
            </a:extLst>
          </p:cNvPr>
          <p:cNvGrpSpPr/>
          <p:nvPr/>
        </p:nvGrpSpPr>
        <p:grpSpPr>
          <a:xfrm>
            <a:off x="5727074" y="3444873"/>
            <a:ext cx="1076632" cy="369332"/>
            <a:chOff x="2157212" y="5356391"/>
            <a:chExt cx="1076632" cy="369332"/>
          </a:xfrm>
        </p:grpSpPr>
        <p:sp>
          <p:nvSpPr>
            <p:cNvPr id="33" name="TextBox 32">
              <a:extLst>
                <a:ext uri="{FF2B5EF4-FFF2-40B4-BE49-F238E27FC236}">
                  <a16:creationId xmlns:a16="http://schemas.microsoft.com/office/drawing/2014/main" id="{16BF23E6-599E-466F-8434-1F76495FA78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13160395-B4CC-15FD-0C7B-A244AE01B6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7F2A1A2-108B-8491-44C1-235FE2AF061F}"/>
              </a:ext>
            </a:extLst>
          </p:cNvPr>
          <p:cNvGrpSpPr/>
          <p:nvPr/>
        </p:nvGrpSpPr>
        <p:grpSpPr>
          <a:xfrm>
            <a:off x="3949076" y="4071079"/>
            <a:ext cx="1076632" cy="369332"/>
            <a:chOff x="2157212" y="5356391"/>
            <a:chExt cx="1076632" cy="369332"/>
          </a:xfrm>
        </p:grpSpPr>
        <p:sp>
          <p:nvSpPr>
            <p:cNvPr id="36" name="TextBox 35">
              <a:extLst>
                <a:ext uri="{FF2B5EF4-FFF2-40B4-BE49-F238E27FC236}">
                  <a16:creationId xmlns:a16="http://schemas.microsoft.com/office/drawing/2014/main" id="{5A07229B-62DB-8383-5F7E-544EDA82BD3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747A86FF-7339-470F-7907-03E79E9E8EE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EFD86725-F15B-86F1-6FAF-BE33E6324E0C}"/>
              </a:ext>
            </a:extLst>
          </p:cNvPr>
          <p:cNvGrpSpPr/>
          <p:nvPr/>
        </p:nvGrpSpPr>
        <p:grpSpPr>
          <a:xfrm>
            <a:off x="6545841" y="4265305"/>
            <a:ext cx="1076632" cy="369332"/>
            <a:chOff x="2157212" y="5356391"/>
            <a:chExt cx="1076632" cy="369332"/>
          </a:xfrm>
        </p:grpSpPr>
        <p:sp>
          <p:nvSpPr>
            <p:cNvPr id="39" name="TextBox 38">
              <a:extLst>
                <a:ext uri="{FF2B5EF4-FFF2-40B4-BE49-F238E27FC236}">
                  <a16:creationId xmlns:a16="http://schemas.microsoft.com/office/drawing/2014/main" id="{9EB3A009-9DC2-75BB-AF6A-A7EB98F83B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E2883ED2-0437-2AE3-DDF2-B3DF7E717A0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D652FAA-919A-5977-8BFB-E3481D5FA3EC}"/>
              </a:ext>
            </a:extLst>
          </p:cNvPr>
          <p:cNvGrpSpPr/>
          <p:nvPr/>
        </p:nvGrpSpPr>
        <p:grpSpPr>
          <a:xfrm>
            <a:off x="5886681" y="3244333"/>
            <a:ext cx="1076632" cy="369332"/>
            <a:chOff x="2157212" y="5356391"/>
            <a:chExt cx="1076632" cy="369332"/>
          </a:xfrm>
        </p:grpSpPr>
        <p:sp>
          <p:nvSpPr>
            <p:cNvPr id="42" name="TextBox 41">
              <a:extLst>
                <a:ext uri="{FF2B5EF4-FFF2-40B4-BE49-F238E27FC236}">
                  <a16:creationId xmlns:a16="http://schemas.microsoft.com/office/drawing/2014/main" id="{53E4DFA6-3AEE-5DA0-C82E-7FC52F06E1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8765D73B-B2F1-E28D-40F7-F3F08E03AF2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10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right)">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right)">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right)">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right)">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right)">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normAutofit/>
          </a:bodyPr>
          <a:lstStyle/>
          <a:p>
            <a:pPr algn="ctr"/>
            <a:r>
              <a:rPr lang="en-US" sz="3200" dirty="0">
                <a:latin typeface="+mn-lt"/>
              </a:rPr>
              <a:t>Unicode Transformation Format – 8-bit</a:t>
            </a:r>
          </a:p>
        </p:txBody>
      </p:sp>
      <p:pic>
        <p:nvPicPr>
          <p:cNvPr id="3" name="Picture 2">
            <a:hlinkClick r:id="rId2"/>
            <a:extLst>
              <a:ext uri="{FF2B5EF4-FFF2-40B4-BE49-F238E27FC236}">
                <a16:creationId xmlns:a16="http://schemas.microsoft.com/office/drawing/2014/main" id="{27B88FAC-42D7-4C1E-84C2-C7D03D2DDDCB}"/>
              </a:ext>
            </a:extLst>
          </p:cNvPr>
          <p:cNvPicPr>
            <a:picLocks noChangeAspect="1"/>
          </p:cNvPicPr>
          <p:nvPr/>
        </p:nvPicPr>
        <p:blipFill>
          <a:blip r:embed="rId3"/>
          <a:stretch>
            <a:fillRect/>
          </a:stretch>
        </p:blipFill>
        <p:spPr>
          <a:xfrm>
            <a:off x="252793" y="1555955"/>
            <a:ext cx="8638413" cy="4711033"/>
          </a:xfrm>
          <a:prstGeom prst="rect">
            <a:avLst/>
          </a:prstGeom>
          <a:ln>
            <a:solidFill>
              <a:schemeClr val="tx1"/>
            </a:solidFill>
          </a:ln>
        </p:spPr>
      </p:pic>
      <p:sp>
        <p:nvSpPr>
          <p:cNvPr id="8" name="TextBox 7">
            <a:extLst>
              <a:ext uri="{FF2B5EF4-FFF2-40B4-BE49-F238E27FC236}">
                <a16:creationId xmlns:a16="http://schemas.microsoft.com/office/drawing/2014/main" id="{6439659D-613A-47FE-8967-08BC35584A0F}"/>
              </a:ext>
            </a:extLst>
          </p:cNvPr>
          <p:cNvSpPr txBox="1"/>
          <p:nvPr/>
        </p:nvSpPr>
        <p:spPr>
          <a:xfrm>
            <a:off x="2760703" y="1209368"/>
            <a:ext cx="3622595" cy="369332"/>
          </a:xfrm>
          <a:prstGeom prst="rect">
            <a:avLst/>
          </a:prstGeom>
          <a:noFill/>
        </p:spPr>
        <p:txBody>
          <a:bodyPr wrap="none" rtlCol="0">
            <a:spAutoFit/>
          </a:bodyPr>
          <a:lstStyle/>
          <a:p>
            <a:pPr algn="ctr"/>
            <a:r>
              <a:rPr lang="en-US" dirty="0">
                <a:hlinkClick r:id="rId2"/>
              </a:rPr>
              <a:t>https://en.wikipedia.org/wiki/UTF-8</a:t>
            </a:r>
            <a:r>
              <a:rPr lang="en-US" dirty="0"/>
              <a:t> </a:t>
            </a:r>
          </a:p>
        </p:txBody>
      </p:sp>
      <p:sp>
        <p:nvSpPr>
          <p:cNvPr id="9" name="Rectangle 8">
            <a:extLst>
              <a:ext uri="{FF2B5EF4-FFF2-40B4-BE49-F238E27FC236}">
                <a16:creationId xmlns:a16="http://schemas.microsoft.com/office/drawing/2014/main" id="{21B33BE7-5AEA-45AD-9AC4-6D81D0175BE1}"/>
              </a:ext>
            </a:extLst>
          </p:cNvPr>
          <p:cNvSpPr/>
          <p:nvPr/>
        </p:nvSpPr>
        <p:spPr>
          <a:xfrm>
            <a:off x="309716" y="5796116"/>
            <a:ext cx="8487697" cy="4708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hlinkClick r:id="rId4"/>
            <a:extLst>
              <a:ext uri="{FF2B5EF4-FFF2-40B4-BE49-F238E27FC236}">
                <a16:creationId xmlns:a16="http://schemas.microsoft.com/office/drawing/2014/main" id="{1CAFD71D-F719-4B82-9D54-38566D3AF36D}"/>
              </a:ext>
            </a:extLst>
          </p:cNvPr>
          <p:cNvPicPr>
            <a:picLocks noChangeAspect="1"/>
          </p:cNvPicPr>
          <p:nvPr/>
        </p:nvPicPr>
        <p:blipFill>
          <a:blip r:embed="rId5"/>
          <a:stretch>
            <a:fillRect/>
          </a:stretch>
        </p:blipFill>
        <p:spPr>
          <a:xfrm>
            <a:off x="1191046" y="2588112"/>
            <a:ext cx="6761905" cy="3904762"/>
          </a:xfrm>
          <a:prstGeom prst="rect">
            <a:avLst/>
          </a:prstGeom>
          <a:ln>
            <a:noFill/>
          </a:ln>
          <a:effectLst>
            <a:outerShdw blurRad="292100" dist="139700" dir="2700000" algn="tl" rotWithShape="0">
              <a:srgbClr val="333333">
                <a:alpha val="65000"/>
              </a:srgbClr>
            </a:outerShdw>
          </a:effectLst>
        </p:spPr>
      </p:pic>
      <p:sp>
        <p:nvSpPr>
          <p:cNvPr id="11" name="Slide Number Placeholder 3">
            <a:extLst>
              <a:ext uri="{FF2B5EF4-FFF2-40B4-BE49-F238E27FC236}">
                <a16:creationId xmlns:a16="http://schemas.microsoft.com/office/drawing/2014/main" id="{122B4E07-8468-4712-8EBD-7B0DF1B54FA9}"/>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50AD656-6FF9-465D-B7B0-1CD0DD39CD23}" type="slidenum">
              <a:rPr lang="en-US" sz="1400" b="1">
                <a:solidFill>
                  <a:schemeClr val="tx1"/>
                </a:solidFill>
              </a:rPr>
              <a:pPr/>
              <a:t>18</a:t>
            </a:fld>
            <a:endParaRPr lang="en-US" sz="1400" b="1" dirty="0">
              <a:solidFill>
                <a:schemeClr val="tx1"/>
              </a:solidFill>
            </a:endParaRPr>
          </a:p>
        </p:txBody>
      </p:sp>
    </p:spTree>
    <p:extLst>
      <p:ext uri="{BB962C8B-B14F-4D97-AF65-F5344CB8AC3E}">
        <p14:creationId xmlns:p14="http://schemas.microsoft.com/office/powerpoint/2010/main" val="104686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seq_lrss.ipynb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19</a:t>
            </a:fld>
            <a:endParaRPr lang="en-US"/>
          </a:p>
        </p:txBody>
      </p:sp>
      <p:pic>
        <p:nvPicPr>
          <p:cNvPr id="5" name="Picture 4">
            <a:extLst>
              <a:ext uri="{FF2B5EF4-FFF2-40B4-BE49-F238E27FC236}">
                <a16:creationId xmlns:a16="http://schemas.microsoft.com/office/drawing/2014/main" id="{35CCA30C-5931-4CF1-7A5A-2EF173FA92DF}"/>
              </a:ext>
            </a:extLst>
          </p:cNvPr>
          <p:cNvPicPr>
            <a:picLocks noChangeAspect="1"/>
          </p:cNvPicPr>
          <p:nvPr/>
        </p:nvPicPr>
        <p:blipFill>
          <a:blip r:embed="rId2"/>
          <a:stretch>
            <a:fillRect/>
          </a:stretch>
        </p:blipFill>
        <p:spPr>
          <a:xfrm>
            <a:off x="648948" y="1686452"/>
            <a:ext cx="4380952" cy="4714286"/>
          </a:xfrm>
          <a:prstGeom prst="rect">
            <a:avLst/>
          </a:prstGeom>
          <a:ln>
            <a:solidFill>
              <a:schemeClr val="tx1"/>
            </a:solidFill>
          </a:ln>
        </p:spPr>
      </p:pic>
      <p:pic>
        <p:nvPicPr>
          <p:cNvPr id="8" name="Picture 7">
            <a:extLst>
              <a:ext uri="{FF2B5EF4-FFF2-40B4-BE49-F238E27FC236}">
                <a16:creationId xmlns:a16="http://schemas.microsoft.com/office/drawing/2014/main" id="{0143CDBF-EAB6-CFA8-070C-6B820F014783}"/>
              </a:ext>
            </a:extLst>
          </p:cNvPr>
          <p:cNvPicPr>
            <a:picLocks noChangeAspect="1"/>
          </p:cNvPicPr>
          <p:nvPr/>
        </p:nvPicPr>
        <p:blipFill>
          <a:blip r:embed="rId3"/>
          <a:stretch>
            <a:fillRect/>
          </a:stretch>
        </p:blipFill>
        <p:spPr>
          <a:xfrm>
            <a:off x="5428385" y="1670687"/>
            <a:ext cx="3066667" cy="2495238"/>
          </a:xfrm>
          <a:prstGeom prst="rect">
            <a:avLst/>
          </a:prstGeom>
          <a:ln>
            <a:solidFill>
              <a:schemeClr val="tx1"/>
            </a:solidFill>
          </a:ln>
        </p:spPr>
      </p:pic>
      <p:grpSp>
        <p:nvGrpSpPr>
          <p:cNvPr id="44" name="Group 43">
            <a:extLst>
              <a:ext uri="{FF2B5EF4-FFF2-40B4-BE49-F238E27FC236}">
                <a16:creationId xmlns:a16="http://schemas.microsoft.com/office/drawing/2014/main" id="{C5206707-C05F-E868-2679-9097B526E14B}"/>
              </a:ext>
            </a:extLst>
          </p:cNvPr>
          <p:cNvGrpSpPr/>
          <p:nvPr/>
        </p:nvGrpSpPr>
        <p:grpSpPr>
          <a:xfrm>
            <a:off x="2146801" y="1707950"/>
            <a:ext cx="1076632" cy="369332"/>
            <a:chOff x="4968362" y="2079211"/>
            <a:chExt cx="1076632" cy="369332"/>
          </a:xfrm>
        </p:grpSpPr>
        <p:cxnSp>
          <p:nvCxnSpPr>
            <p:cNvPr id="45" name="Straight Arrow Connector 44">
              <a:extLst>
                <a:ext uri="{FF2B5EF4-FFF2-40B4-BE49-F238E27FC236}">
                  <a16:creationId xmlns:a16="http://schemas.microsoft.com/office/drawing/2014/main" id="{B80DD361-EF8A-9A03-63D5-054F172533F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FDE0534-2C4A-AE7E-4109-B76CC6E7F09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7BBA8E19-9724-07EA-04EE-31874F1AACFD}"/>
              </a:ext>
            </a:extLst>
          </p:cNvPr>
          <p:cNvGrpSpPr/>
          <p:nvPr/>
        </p:nvGrpSpPr>
        <p:grpSpPr>
          <a:xfrm>
            <a:off x="4033684" y="2667732"/>
            <a:ext cx="1076632" cy="369332"/>
            <a:chOff x="4704120" y="2356972"/>
            <a:chExt cx="1076632" cy="369332"/>
          </a:xfrm>
        </p:grpSpPr>
        <p:cxnSp>
          <p:nvCxnSpPr>
            <p:cNvPr id="48" name="Straight Arrow Connector 47">
              <a:extLst>
                <a:ext uri="{FF2B5EF4-FFF2-40B4-BE49-F238E27FC236}">
                  <a16:creationId xmlns:a16="http://schemas.microsoft.com/office/drawing/2014/main" id="{DA076B39-75D5-8395-4A20-188BA917B8E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B505761-27B9-F7E7-0878-52604C8E090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E9DD4CB8-4576-7CB7-7DCF-E59D357E77F6}"/>
              </a:ext>
            </a:extLst>
          </p:cNvPr>
          <p:cNvGrpSpPr/>
          <p:nvPr/>
        </p:nvGrpSpPr>
        <p:grpSpPr>
          <a:xfrm>
            <a:off x="2724404" y="3406103"/>
            <a:ext cx="1068643" cy="369332"/>
            <a:chOff x="3647644" y="4910075"/>
            <a:chExt cx="1068643" cy="369332"/>
          </a:xfrm>
        </p:grpSpPr>
        <p:sp>
          <p:nvSpPr>
            <p:cNvPr id="51" name="TextBox 50">
              <a:extLst>
                <a:ext uri="{FF2B5EF4-FFF2-40B4-BE49-F238E27FC236}">
                  <a16:creationId xmlns:a16="http://schemas.microsoft.com/office/drawing/2014/main" id="{5EEA6DDA-5356-9368-EF2B-74650D276C8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2099096A-AA48-D2F3-4F50-80F7436C7B7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9E96919-33C4-BC31-20D8-3E46C4293F82}"/>
              </a:ext>
            </a:extLst>
          </p:cNvPr>
          <p:cNvGrpSpPr/>
          <p:nvPr/>
        </p:nvGrpSpPr>
        <p:grpSpPr>
          <a:xfrm>
            <a:off x="4689362" y="4387802"/>
            <a:ext cx="1064340" cy="369332"/>
            <a:chOff x="3647644" y="5421073"/>
            <a:chExt cx="1064340" cy="369332"/>
          </a:xfrm>
        </p:grpSpPr>
        <p:sp>
          <p:nvSpPr>
            <p:cNvPr id="54" name="TextBox 53">
              <a:extLst>
                <a:ext uri="{FF2B5EF4-FFF2-40B4-BE49-F238E27FC236}">
                  <a16:creationId xmlns:a16="http://schemas.microsoft.com/office/drawing/2014/main" id="{5500F01A-C37C-C1D9-1DCF-B893675DD57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7C32FA8-6220-129A-ABF6-613918891F3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1C529FC1-B7EF-7A14-889C-543069FDED1F}"/>
              </a:ext>
            </a:extLst>
          </p:cNvPr>
          <p:cNvGrpSpPr/>
          <p:nvPr/>
        </p:nvGrpSpPr>
        <p:grpSpPr>
          <a:xfrm>
            <a:off x="3648890" y="4742144"/>
            <a:ext cx="1068643" cy="369332"/>
            <a:chOff x="3647644" y="5359159"/>
            <a:chExt cx="1068643" cy="369332"/>
          </a:xfrm>
        </p:grpSpPr>
        <p:sp>
          <p:nvSpPr>
            <p:cNvPr id="57" name="TextBox 56">
              <a:extLst>
                <a:ext uri="{FF2B5EF4-FFF2-40B4-BE49-F238E27FC236}">
                  <a16:creationId xmlns:a16="http://schemas.microsoft.com/office/drawing/2014/main" id="{F21F0B87-6866-85BC-3584-0D80421A291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03DFEEDB-88A4-2F80-006C-14B6F92382F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A4B5BA5C-260A-7DD3-ECE2-0AD6381AE035}"/>
              </a:ext>
            </a:extLst>
          </p:cNvPr>
          <p:cNvGrpSpPr/>
          <p:nvPr/>
        </p:nvGrpSpPr>
        <p:grpSpPr>
          <a:xfrm>
            <a:off x="7945998" y="2086877"/>
            <a:ext cx="1076632" cy="369332"/>
            <a:chOff x="2157212" y="5356391"/>
            <a:chExt cx="1076632" cy="369332"/>
          </a:xfrm>
        </p:grpSpPr>
        <p:sp>
          <p:nvSpPr>
            <p:cNvPr id="60" name="TextBox 59">
              <a:extLst>
                <a:ext uri="{FF2B5EF4-FFF2-40B4-BE49-F238E27FC236}">
                  <a16:creationId xmlns:a16="http://schemas.microsoft.com/office/drawing/2014/main" id="{712E66F7-BA6D-63F4-F3D4-E9E281D858F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EA4F1F4D-EB98-CB11-0E1D-5408DE2513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F2F27A4A-3DAA-9EE2-CF8D-30C26B7D1F70}"/>
              </a:ext>
            </a:extLst>
          </p:cNvPr>
          <p:cNvGrpSpPr/>
          <p:nvPr/>
        </p:nvGrpSpPr>
        <p:grpSpPr>
          <a:xfrm>
            <a:off x="7966885" y="3109097"/>
            <a:ext cx="1076632" cy="369332"/>
            <a:chOff x="2157212" y="5356391"/>
            <a:chExt cx="1076632" cy="369332"/>
          </a:xfrm>
        </p:grpSpPr>
        <p:sp>
          <p:nvSpPr>
            <p:cNvPr id="63" name="TextBox 62">
              <a:extLst>
                <a:ext uri="{FF2B5EF4-FFF2-40B4-BE49-F238E27FC236}">
                  <a16:creationId xmlns:a16="http://schemas.microsoft.com/office/drawing/2014/main" id="{1E73C8B2-46EA-5A02-6A0B-20CC1403466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C8C77ED7-A538-F4F5-189A-E11B9D43887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BD66654B-21A0-B6DD-3D58-3C542077E06A}"/>
              </a:ext>
            </a:extLst>
          </p:cNvPr>
          <p:cNvGrpSpPr/>
          <p:nvPr/>
        </p:nvGrpSpPr>
        <p:grpSpPr>
          <a:xfrm>
            <a:off x="3990583" y="5591486"/>
            <a:ext cx="1076632" cy="369332"/>
            <a:chOff x="2157212" y="5356391"/>
            <a:chExt cx="1076632" cy="369332"/>
          </a:xfrm>
        </p:grpSpPr>
        <p:sp>
          <p:nvSpPr>
            <p:cNvPr id="66" name="TextBox 65">
              <a:extLst>
                <a:ext uri="{FF2B5EF4-FFF2-40B4-BE49-F238E27FC236}">
                  <a16:creationId xmlns:a16="http://schemas.microsoft.com/office/drawing/2014/main" id="{2E59D863-FBD0-731B-8B73-07DBF3B7AB1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D928BDD9-E994-EF1A-9EBA-79AE42FC70E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351492C8-E77D-0837-DD57-0B1870F344DB}"/>
              </a:ext>
            </a:extLst>
          </p:cNvPr>
          <p:cNvGrpSpPr/>
          <p:nvPr/>
        </p:nvGrpSpPr>
        <p:grpSpPr>
          <a:xfrm>
            <a:off x="4107420" y="5104256"/>
            <a:ext cx="1076632" cy="369332"/>
            <a:chOff x="2157212" y="5356391"/>
            <a:chExt cx="1076632" cy="369332"/>
          </a:xfrm>
        </p:grpSpPr>
        <p:sp>
          <p:nvSpPr>
            <p:cNvPr id="69" name="TextBox 68">
              <a:extLst>
                <a:ext uri="{FF2B5EF4-FFF2-40B4-BE49-F238E27FC236}">
                  <a16:creationId xmlns:a16="http://schemas.microsoft.com/office/drawing/2014/main" id="{5E917445-7854-BE47-BFAC-9B31C0B7C6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D9E32F09-C934-9A5C-18E1-4376C917275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4D8EEF85-BACA-E588-5122-E4FB09790BB3}"/>
              </a:ext>
            </a:extLst>
          </p:cNvPr>
          <p:cNvGrpSpPr/>
          <p:nvPr/>
        </p:nvGrpSpPr>
        <p:grpSpPr>
          <a:xfrm>
            <a:off x="2586466" y="6077910"/>
            <a:ext cx="1076632" cy="369332"/>
            <a:chOff x="2157212" y="5356391"/>
            <a:chExt cx="1076632" cy="369332"/>
          </a:xfrm>
        </p:grpSpPr>
        <p:sp>
          <p:nvSpPr>
            <p:cNvPr id="72" name="TextBox 71">
              <a:extLst>
                <a:ext uri="{FF2B5EF4-FFF2-40B4-BE49-F238E27FC236}">
                  <a16:creationId xmlns:a16="http://schemas.microsoft.com/office/drawing/2014/main" id="{CD73A4A2-799B-0471-F547-17BAF87B3D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065C6D38-5581-CEEA-C7B3-866A42012CA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097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right)">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right)">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right)">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righ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right)">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right)">
                                      <p:cBhvr>
                                        <p:cTn id="50" dur="500"/>
                                        <p:tgtEl>
                                          <p:spTgt spid="6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wipe(right)">
                                      <p:cBhvr>
                                        <p:cTn id="55" dur="500"/>
                                        <p:tgtEl>
                                          <p:spTgt spid="6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71"/>
                                        </p:tgtEl>
                                        <p:attrNameLst>
                                          <p:attrName>style.visibility</p:attrName>
                                        </p:attrNameLst>
                                      </p:cBhvr>
                                      <p:to>
                                        <p:strVal val="visible"/>
                                      </p:to>
                                    </p:set>
                                    <p:animEffect transition="in" filter="wipe(right)">
                                      <p:cBhvr>
                                        <p:cTn id="6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16a</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Understand how the </a:t>
            </a:r>
            <a:r>
              <a:rPr lang="en-US" sz="2400" b="1" dirty="0">
                <a:solidFill>
                  <a:srgbClr val="0070C0"/>
                </a:solidFill>
              </a:rPr>
              <a:t>suffix sort </a:t>
            </a:r>
            <a:r>
              <a:rPr lang="en-US" sz="2400" dirty="0"/>
              <a:t>can help find the </a:t>
            </a:r>
            <a:r>
              <a:rPr lang="en-US" sz="2400" b="1" dirty="0"/>
              <a:t>longest repeated substring</a:t>
            </a:r>
            <a:r>
              <a:rPr lang="en-US" sz="2400" dirty="0"/>
              <a:t> (LRSS) in a sequence</a:t>
            </a:r>
          </a:p>
          <a:p>
            <a:pPr lvl="1">
              <a:spcBef>
                <a:spcPts val="0"/>
              </a:spcBef>
              <a:spcAft>
                <a:spcPts val="1200"/>
              </a:spcAft>
            </a:pPr>
            <a:r>
              <a:rPr lang="en-US" sz="2000" dirty="0"/>
              <a:t>Consider the use of this algorithm in the realm of </a:t>
            </a:r>
            <a:r>
              <a:rPr lang="en-US" sz="2000" b="1" dirty="0">
                <a:solidFill>
                  <a:srgbClr val="FF0000"/>
                </a:solidFill>
              </a:rPr>
              <a:t>bioinformatics</a:t>
            </a:r>
            <a:r>
              <a:rPr lang="en-US" sz="2000" dirty="0"/>
              <a:t> and genetic sequence analysis</a:t>
            </a:r>
          </a:p>
          <a:p>
            <a:pPr lvl="1">
              <a:spcBef>
                <a:spcPts val="0"/>
              </a:spcBef>
              <a:spcAft>
                <a:spcPts val="1200"/>
              </a:spcAft>
            </a:pPr>
            <a:r>
              <a:rPr lang="en-US" sz="2000" dirty="0"/>
              <a:t>Consider some interesting research questions that stem from using this algorithm to </a:t>
            </a:r>
            <a:r>
              <a:rPr lang="en-US" sz="2000" b="1" dirty="0"/>
              <a:t>explore DNA homologs</a:t>
            </a:r>
          </a:p>
          <a:p>
            <a:pPr>
              <a:spcBef>
                <a:spcPts val="0"/>
              </a:spcBef>
              <a:spcAft>
                <a:spcPts val="1200"/>
              </a:spcAft>
            </a:pPr>
            <a:r>
              <a:rPr lang="en-US" sz="2400" dirty="0"/>
              <a:t>Balance </a:t>
            </a:r>
            <a:r>
              <a:rPr lang="en-US" sz="2400" b="1" dirty="0"/>
              <a:t>ionic chemical equations </a:t>
            </a:r>
            <a:r>
              <a:rPr lang="en-US" sz="2400" dirty="0"/>
              <a:t>using </a:t>
            </a:r>
            <a:r>
              <a:rPr lang="en-US" sz="2400" b="1" dirty="0">
                <a:solidFill>
                  <a:srgbClr val="0070C0"/>
                </a:solidFill>
              </a:rPr>
              <a:t>linear programming</a:t>
            </a:r>
          </a:p>
          <a:p>
            <a:pPr lvl="1">
              <a:spcBef>
                <a:spcPts val="0"/>
              </a:spcBef>
              <a:spcAft>
                <a:spcPts val="1200"/>
              </a:spcAft>
            </a:pPr>
            <a:r>
              <a:rPr lang="en-US" sz="2000" dirty="0"/>
              <a:t>Correlate “principle of atom conservation” (</a:t>
            </a:r>
            <a:r>
              <a:rPr lang="en-US" sz="2000" b="1" dirty="0">
                <a:solidFill>
                  <a:srgbClr val="FF0000"/>
                </a:solidFill>
              </a:rPr>
              <a:t>POAC</a:t>
            </a:r>
            <a:r>
              <a:rPr lang="en-US" sz="2000" dirty="0"/>
              <a:t>) to the </a:t>
            </a:r>
            <a:r>
              <a:rPr lang="en-US" sz="2000" i="1" dirty="0"/>
              <a:t>minimization</a:t>
            </a:r>
            <a:r>
              <a:rPr lang="en-US" sz="2000" dirty="0"/>
              <a:t> of an objective function</a:t>
            </a:r>
          </a:p>
          <a:p>
            <a:pPr lvl="1">
              <a:spcBef>
                <a:spcPts val="0"/>
              </a:spcBef>
              <a:spcAft>
                <a:spcPts val="1200"/>
              </a:spcAft>
            </a:pPr>
            <a:r>
              <a:rPr lang="en-US" sz="2000" dirty="0"/>
              <a:t>Represent molar &amp; charge ratios as </a:t>
            </a:r>
            <a:r>
              <a:rPr lang="en-US" sz="2000" b="1" dirty="0">
                <a:solidFill>
                  <a:srgbClr val="00B050"/>
                </a:solidFill>
              </a:rPr>
              <a:t>constraint equations</a:t>
            </a:r>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seq_lrss.ipynb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2DA482D9-F6BB-4735-9D7E-731BED962C5E}"/>
              </a:ext>
            </a:extLst>
          </p:cNvPr>
          <p:cNvGrpSpPr/>
          <p:nvPr/>
        </p:nvGrpSpPr>
        <p:grpSpPr>
          <a:xfrm>
            <a:off x="1568321" y="3580709"/>
            <a:ext cx="6007358" cy="1370807"/>
            <a:chOff x="1568320" y="1856255"/>
            <a:chExt cx="6007358" cy="1370807"/>
          </a:xfrm>
        </p:grpSpPr>
        <p:pic>
          <p:nvPicPr>
            <p:cNvPr id="57" name="Picture 56">
              <a:extLst>
                <a:ext uri="{FF2B5EF4-FFF2-40B4-BE49-F238E27FC236}">
                  <a16:creationId xmlns:a16="http://schemas.microsoft.com/office/drawing/2014/main" id="{DFBC194B-7FFD-4D67-AE34-8855501D82FB}"/>
                </a:ext>
              </a:extLst>
            </p:cNvPr>
            <p:cNvPicPr>
              <a:picLocks noChangeAspect="1"/>
            </p:cNvPicPr>
            <p:nvPr/>
          </p:nvPicPr>
          <p:blipFill>
            <a:blip r:embed="rId3"/>
            <a:stretch>
              <a:fillRect/>
            </a:stretch>
          </p:blipFill>
          <p:spPr>
            <a:xfrm>
              <a:off x="1568320" y="1856255"/>
              <a:ext cx="6007358" cy="1370807"/>
            </a:xfrm>
            <a:prstGeom prst="rect">
              <a:avLst/>
            </a:prstGeom>
          </p:spPr>
        </p:pic>
        <p:sp>
          <p:nvSpPr>
            <p:cNvPr id="58" name="Rectangle 57">
              <a:extLst>
                <a:ext uri="{FF2B5EF4-FFF2-40B4-BE49-F238E27FC236}">
                  <a16:creationId xmlns:a16="http://schemas.microsoft.com/office/drawing/2014/main" id="{600D124C-F5CF-412F-B192-443D7D37F621}"/>
                </a:ext>
              </a:extLst>
            </p:cNvPr>
            <p:cNvSpPr/>
            <p:nvPr/>
          </p:nvSpPr>
          <p:spPr>
            <a:xfrm>
              <a:off x="2728685" y="2764711"/>
              <a:ext cx="1465944" cy="341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BB43F11-601F-43CF-A1F4-30B55CAEB64B}"/>
                </a:ext>
              </a:extLst>
            </p:cNvPr>
            <p:cNvSpPr/>
            <p:nvPr/>
          </p:nvSpPr>
          <p:spPr>
            <a:xfrm>
              <a:off x="5115896" y="2757454"/>
              <a:ext cx="1465944" cy="341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9F851757-7ED5-DE28-7DB7-590E500E0F42}"/>
              </a:ext>
            </a:extLst>
          </p:cNvPr>
          <p:cNvPicPr>
            <a:picLocks noChangeAspect="1"/>
          </p:cNvPicPr>
          <p:nvPr/>
        </p:nvPicPr>
        <p:blipFill>
          <a:blip r:embed="rId4"/>
          <a:stretch>
            <a:fillRect/>
          </a:stretch>
        </p:blipFill>
        <p:spPr>
          <a:xfrm>
            <a:off x="2711542" y="2010936"/>
            <a:ext cx="3542857" cy="5809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538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up)">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371B9-0941-A545-CEF6-4917BD172485}"/>
              </a:ext>
            </a:extLst>
          </p:cNvPr>
          <p:cNvPicPr>
            <a:picLocks noChangeAspect="1"/>
          </p:cNvPicPr>
          <p:nvPr/>
        </p:nvPicPr>
        <p:blipFill>
          <a:blip r:embed="rId3"/>
          <a:stretch>
            <a:fillRect/>
          </a:stretch>
        </p:blipFill>
        <p:spPr>
          <a:xfrm>
            <a:off x="400985" y="2092209"/>
            <a:ext cx="8342026" cy="4036661"/>
          </a:xfrm>
          <a:prstGeom prst="rect">
            <a:avLst/>
          </a:prstGeom>
          <a:ln>
            <a:solidFill>
              <a:schemeClr val="tx1"/>
            </a:solidFill>
          </a:ln>
        </p:spPr>
      </p:pic>
      <p:sp>
        <p:nvSpPr>
          <p:cNvPr id="11" name="Title 1"/>
          <p:cNvSpPr>
            <a:spLocks noGrp="1"/>
          </p:cNvSpPr>
          <p:nvPr>
            <p:ph type="title"/>
          </p:nvPr>
        </p:nvSpPr>
        <p:spPr/>
        <p:txBody>
          <a:bodyPr>
            <a:noAutofit/>
          </a:bodyPr>
          <a:lstStyle/>
          <a:p>
            <a:pPr algn="ctr"/>
            <a:r>
              <a:rPr lang="en-US" sz="3200" dirty="0">
                <a:latin typeface="+mn-lt"/>
              </a:rPr>
              <a:t>Sequence Homology</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
        <p:nvSpPr>
          <p:cNvPr id="9" name="TextBox 8"/>
          <p:cNvSpPr txBox="1"/>
          <p:nvPr/>
        </p:nvSpPr>
        <p:spPr>
          <a:xfrm>
            <a:off x="1268265" y="1512562"/>
            <a:ext cx="6607467" cy="369332"/>
          </a:xfrm>
          <a:prstGeom prst="rect">
            <a:avLst/>
          </a:prstGeom>
          <a:noFill/>
        </p:spPr>
        <p:txBody>
          <a:bodyPr wrap="square" rtlCol="0">
            <a:spAutoFit/>
          </a:bodyPr>
          <a:lstStyle/>
          <a:p>
            <a:pPr algn="ctr"/>
            <a:r>
              <a:rPr lang="en-US" dirty="0">
                <a:hlinkClick r:id="rId4"/>
              </a:rPr>
              <a:t>http://www.fruitfly.org/sequence/download.html</a:t>
            </a:r>
            <a:endParaRPr lang="en-US" dirty="0"/>
          </a:p>
        </p:txBody>
      </p:sp>
      <p:sp>
        <p:nvSpPr>
          <p:cNvPr id="14" name="Rectangle 13"/>
          <p:cNvSpPr/>
          <p:nvPr/>
        </p:nvSpPr>
        <p:spPr>
          <a:xfrm>
            <a:off x="5032271" y="4563642"/>
            <a:ext cx="2851358" cy="400110"/>
          </a:xfrm>
          <a:prstGeom prst="rect">
            <a:avLst/>
          </a:prstGeom>
          <a:solidFill>
            <a:schemeClr val="bg1"/>
          </a:solidFill>
          <a:ln w="28575">
            <a:solidFill>
              <a:srgbClr val="FF0000"/>
            </a:solidFill>
          </a:ln>
        </p:spPr>
        <p:txBody>
          <a:bodyPr wrap="none">
            <a:spAutoFit/>
          </a:bodyPr>
          <a:lstStyle/>
          <a:p>
            <a:r>
              <a:rPr lang="en-US" sz="2000" b="1" dirty="0">
                <a:solidFill>
                  <a:srgbClr val="FF0000"/>
                </a:solidFill>
              </a:rPr>
              <a:t>Drosophila melanogaster</a:t>
            </a:r>
          </a:p>
        </p:txBody>
      </p:sp>
      <p:sp>
        <p:nvSpPr>
          <p:cNvPr id="8" name="Rectangle 7"/>
          <p:cNvSpPr/>
          <p:nvPr/>
        </p:nvSpPr>
        <p:spPr>
          <a:xfrm>
            <a:off x="731283" y="3817883"/>
            <a:ext cx="847158" cy="2360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5BE5382-F064-DF63-0F9C-61089240BA99}"/>
              </a:ext>
            </a:extLst>
          </p:cNvPr>
          <p:cNvSpPr/>
          <p:nvPr/>
        </p:nvSpPr>
        <p:spPr>
          <a:xfrm>
            <a:off x="6145230" y="2411306"/>
            <a:ext cx="847158" cy="2360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40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2 - seq_lrss.ipynb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8A727A8-6FC2-83A2-C9C5-A1FC426A16CD}"/>
              </a:ext>
            </a:extLst>
          </p:cNvPr>
          <p:cNvPicPr>
            <a:picLocks noChangeAspect="1"/>
          </p:cNvPicPr>
          <p:nvPr/>
        </p:nvPicPr>
        <p:blipFill>
          <a:blip r:embed="rId3"/>
          <a:stretch>
            <a:fillRect/>
          </a:stretch>
        </p:blipFill>
        <p:spPr>
          <a:xfrm>
            <a:off x="2314857" y="2605190"/>
            <a:ext cx="4514286" cy="1647619"/>
          </a:xfrm>
          <a:prstGeom prst="rect">
            <a:avLst/>
          </a:prstGeom>
          <a:ln>
            <a:solidFill>
              <a:schemeClr val="tx1"/>
            </a:solidFill>
          </a:ln>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5CDE2B14-3B6D-5A35-3DC7-2FD92B6EFC69}"/>
              </a:ext>
            </a:extLst>
          </p:cNvPr>
          <p:cNvSpPr/>
          <p:nvPr/>
        </p:nvSpPr>
        <p:spPr>
          <a:xfrm>
            <a:off x="5276538" y="3912433"/>
            <a:ext cx="1236688" cy="232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77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700FA42-BE5F-562C-E8CE-BC5EC65FE2DE}"/>
              </a:ext>
            </a:extLst>
          </p:cNvPr>
          <p:cNvPicPr>
            <a:picLocks noChangeAspect="1"/>
          </p:cNvPicPr>
          <p:nvPr/>
        </p:nvPicPr>
        <p:blipFill>
          <a:blip r:embed="rId3"/>
          <a:stretch>
            <a:fillRect/>
          </a:stretch>
        </p:blipFill>
        <p:spPr>
          <a:xfrm>
            <a:off x="382158" y="1583092"/>
            <a:ext cx="3933657" cy="337092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
        <p:nvSpPr>
          <p:cNvPr id="6" name="TextBox 5"/>
          <p:cNvSpPr txBox="1"/>
          <p:nvPr/>
        </p:nvSpPr>
        <p:spPr>
          <a:xfrm>
            <a:off x="1268267" y="430725"/>
            <a:ext cx="6607467" cy="369332"/>
          </a:xfrm>
          <a:prstGeom prst="rect">
            <a:avLst/>
          </a:prstGeom>
          <a:noFill/>
        </p:spPr>
        <p:txBody>
          <a:bodyPr wrap="square" rtlCol="0">
            <a:spAutoFit/>
          </a:bodyPr>
          <a:lstStyle/>
          <a:p>
            <a:pPr algn="ctr"/>
            <a:r>
              <a:rPr lang="en-US" dirty="0">
                <a:hlinkClick r:id="rId4"/>
              </a:rPr>
              <a:t>https://en.wikipedia.org/wiki/Sequence_homology</a:t>
            </a:r>
            <a:r>
              <a:rPr lang="en-US" dirty="0"/>
              <a:t> </a:t>
            </a:r>
          </a:p>
        </p:txBody>
      </p:sp>
      <p:pic>
        <p:nvPicPr>
          <p:cNvPr id="9" name="Picture 8"/>
          <p:cNvPicPr>
            <a:picLocks noChangeAspect="1"/>
          </p:cNvPicPr>
          <p:nvPr/>
        </p:nvPicPr>
        <p:blipFill>
          <a:blip r:embed="rId5"/>
          <a:stretch>
            <a:fillRect/>
          </a:stretch>
        </p:blipFill>
        <p:spPr>
          <a:xfrm>
            <a:off x="4639866" y="1299029"/>
            <a:ext cx="3952525" cy="4812488"/>
          </a:xfrm>
          <a:prstGeom prst="rect">
            <a:avLst/>
          </a:prstGeom>
        </p:spPr>
      </p:pic>
      <p:sp>
        <p:nvSpPr>
          <p:cNvPr id="10" name="Rectangle 9"/>
          <p:cNvSpPr/>
          <p:nvPr/>
        </p:nvSpPr>
        <p:spPr>
          <a:xfrm>
            <a:off x="4639866" y="1299029"/>
            <a:ext cx="2080248" cy="2695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Line Callout 3 1"/>
          <p:cNvSpPr/>
          <p:nvPr/>
        </p:nvSpPr>
        <p:spPr>
          <a:xfrm>
            <a:off x="7002780" y="2438312"/>
            <a:ext cx="1790700" cy="594360"/>
          </a:xfrm>
          <a:prstGeom prst="borderCallout3">
            <a:avLst>
              <a:gd name="adj1" fmla="val 50801"/>
              <a:gd name="adj2" fmla="val 6561"/>
              <a:gd name="adj3" fmla="val 66186"/>
              <a:gd name="adj4" fmla="val -15816"/>
              <a:gd name="adj5" fmla="val 65385"/>
              <a:gd name="adj6" fmla="val -42199"/>
              <a:gd name="adj7" fmla="val 38604"/>
              <a:gd name="adj8" fmla="val -60248"/>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Circadian Clock</a:t>
            </a:r>
          </a:p>
        </p:txBody>
      </p:sp>
      <p:sp>
        <p:nvSpPr>
          <p:cNvPr id="12" name="Line Callout 3 11"/>
          <p:cNvSpPr/>
          <p:nvPr/>
        </p:nvSpPr>
        <p:spPr>
          <a:xfrm>
            <a:off x="7002780" y="3874775"/>
            <a:ext cx="1790700" cy="594360"/>
          </a:xfrm>
          <a:prstGeom prst="borderCallout3">
            <a:avLst>
              <a:gd name="adj1" fmla="val 50801"/>
              <a:gd name="adj2" fmla="val 6561"/>
              <a:gd name="adj3" fmla="val 66186"/>
              <a:gd name="adj4" fmla="val -15816"/>
              <a:gd name="adj5" fmla="val 65385"/>
              <a:gd name="adj6" fmla="val -42199"/>
              <a:gd name="adj7" fmla="val 38604"/>
              <a:gd name="adj8" fmla="val -60248"/>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Tumor Suppressor</a:t>
            </a:r>
          </a:p>
        </p:txBody>
      </p:sp>
      <p:sp>
        <p:nvSpPr>
          <p:cNvPr id="13" name="Line Callout 3 12"/>
          <p:cNvSpPr/>
          <p:nvPr/>
        </p:nvSpPr>
        <p:spPr>
          <a:xfrm>
            <a:off x="7002780" y="5517157"/>
            <a:ext cx="1790700" cy="594360"/>
          </a:xfrm>
          <a:prstGeom prst="borderCallout3">
            <a:avLst>
              <a:gd name="adj1" fmla="val 50801"/>
              <a:gd name="adj2" fmla="val 6561"/>
              <a:gd name="adj3" fmla="val 68750"/>
              <a:gd name="adj4" fmla="val -6454"/>
              <a:gd name="adj5" fmla="val 69231"/>
              <a:gd name="adj6" fmla="val -19646"/>
              <a:gd name="adj7" fmla="val 51425"/>
              <a:gd name="adj8" fmla="val -23227"/>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DNA Double Strand Repair</a:t>
            </a:r>
          </a:p>
        </p:txBody>
      </p:sp>
      <p:cxnSp>
        <p:nvCxnSpPr>
          <p:cNvPr id="11" name="Straight Arrow Connector 10"/>
          <p:cNvCxnSpPr>
            <a:cxnSpLocks/>
          </p:cNvCxnSpPr>
          <p:nvPr/>
        </p:nvCxnSpPr>
        <p:spPr>
          <a:xfrm flipV="1">
            <a:off x="3325761" y="1495586"/>
            <a:ext cx="1246239" cy="1472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54D62E5-0F20-07E3-0E93-AA434E94F554}"/>
              </a:ext>
            </a:extLst>
          </p:cNvPr>
          <p:cNvPicPr>
            <a:picLocks noChangeAspect="1"/>
          </p:cNvPicPr>
          <p:nvPr/>
        </p:nvPicPr>
        <p:blipFill>
          <a:blip r:embed="rId6"/>
          <a:stretch>
            <a:fillRect/>
          </a:stretch>
        </p:blipFill>
        <p:spPr>
          <a:xfrm>
            <a:off x="287081" y="3020935"/>
            <a:ext cx="4123809" cy="247619"/>
          </a:xfrm>
          <a:prstGeom prst="rect">
            <a:avLst/>
          </a:prstGeom>
          <a:ln w="28575">
            <a:solidFill>
              <a:schemeClr val="tx1"/>
            </a:solidFill>
          </a:ln>
        </p:spPr>
      </p:pic>
    </p:spTree>
    <p:extLst>
      <p:ext uri="{BB962C8B-B14F-4D97-AF65-F5344CB8AC3E}">
        <p14:creationId xmlns:p14="http://schemas.microsoft.com/office/powerpoint/2010/main" val="107844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right)">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1BEBA973-0D05-41A2-AA13-744C61EB6D17}" type="slidenum">
              <a:rPr lang="en-US" smtClean="0"/>
              <a:t>24</a:t>
            </a:fld>
            <a:endParaRPr lang="en-US"/>
          </a:p>
        </p:txBody>
      </p:sp>
      <p:pic>
        <p:nvPicPr>
          <p:cNvPr id="7" name="Picture 6"/>
          <p:cNvPicPr>
            <a:picLocks noChangeAspect="1"/>
          </p:cNvPicPr>
          <p:nvPr/>
        </p:nvPicPr>
        <p:blipFill>
          <a:blip r:embed="rId3"/>
          <a:stretch>
            <a:fillRect/>
          </a:stretch>
        </p:blipFill>
        <p:spPr>
          <a:xfrm>
            <a:off x="968606" y="1881414"/>
            <a:ext cx="7302039" cy="2757261"/>
          </a:xfrm>
          <a:prstGeom prst="rect">
            <a:avLst/>
          </a:prstGeom>
        </p:spPr>
      </p:pic>
      <p:sp>
        <p:nvSpPr>
          <p:cNvPr id="8" name="Rectangle 7"/>
          <p:cNvSpPr/>
          <p:nvPr/>
        </p:nvSpPr>
        <p:spPr>
          <a:xfrm>
            <a:off x="3652291" y="2691827"/>
            <a:ext cx="1556791" cy="409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5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LRAT and Skin Cancer</a:t>
            </a:r>
          </a:p>
        </p:txBody>
      </p:sp>
      <p:sp>
        <p:nvSpPr>
          <p:cNvPr id="3" name="Content Placeholder 2"/>
          <p:cNvSpPr>
            <a:spLocks noGrp="1"/>
          </p:cNvSpPr>
          <p:nvPr>
            <p:ph idx="1"/>
          </p:nvPr>
        </p:nvSpPr>
        <p:spPr>
          <a:xfrm>
            <a:off x="5223061" y="1585622"/>
            <a:ext cx="3657467" cy="3732526"/>
          </a:xfrm>
        </p:spPr>
        <p:txBody>
          <a:bodyPr>
            <a:noAutofit/>
          </a:bodyPr>
          <a:lstStyle/>
          <a:p>
            <a:pPr>
              <a:spcBef>
                <a:spcPts val="0"/>
              </a:spcBef>
              <a:spcAft>
                <a:spcPts val="1200"/>
              </a:spcAft>
            </a:pPr>
            <a:r>
              <a:rPr lang="en-US" sz="2400" dirty="0">
                <a:ea typeface="Cambria Math" panose="02040503050406030204" pitchFamily="18" charset="0"/>
              </a:rPr>
              <a:t>Cancer is invasive</a:t>
            </a:r>
            <a:endParaRPr lang="en-US" sz="2400" dirty="0"/>
          </a:p>
          <a:p>
            <a:pPr>
              <a:spcBef>
                <a:spcPts val="0"/>
              </a:spcBef>
              <a:spcAft>
                <a:spcPts val="1200"/>
              </a:spcAft>
            </a:pPr>
            <a:r>
              <a:rPr lang="en-US" sz="2400" dirty="0">
                <a:ea typeface="Cambria Math" panose="02040503050406030204" pitchFamily="18" charset="0"/>
              </a:rPr>
              <a:t>Cytoskeleton filaments</a:t>
            </a:r>
            <a:endParaRPr lang="en-US" sz="2400" dirty="0"/>
          </a:p>
          <a:p>
            <a:pPr>
              <a:spcBef>
                <a:spcPts val="0"/>
              </a:spcBef>
              <a:spcAft>
                <a:spcPts val="1200"/>
              </a:spcAft>
            </a:pPr>
            <a:r>
              <a:rPr lang="en-US" sz="2400" dirty="0">
                <a:ea typeface="Cambria Math" panose="02040503050406030204" pitchFamily="18" charset="0"/>
              </a:rPr>
              <a:t>K5 is a gene</a:t>
            </a:r>
            <a:endParaRPr lang="en-US" sz="2400" dirty="0"/>
          </a:p>
          <a:p>
            <a:pPr>
              <a:spcBef>
                <a:spcPts val="0"/>
              </a:spcBef>
              <a:spcAft>
                <a:spcPts val="1200"/>
              </a:spcAft>
            </a:pPr>
            <a:r>
              <a:rPr lang="en-US" sz="2400" dirty="0">
                <a:ea typeface="Cambria Math" panose="02040503050406030204" pitchFamily="18" charset="0"/>
              </a:rPr>
              <a:t>Retinoic Acid regulates K5</a:t>
            </a:r>
            <a:endParaRPr lang="en-US" sz="2400" dirty="0"/>
          </a:p>
          <a:p>
            <a:pPr>
              <a:spcBef>
                <a:spcPts val="0"/>
              </a:spcBef>
              <a:spcAft>
                <a:spcPts val="1200"/>
              </a:spcAft>
            </a:pPr>
            <a:r>
              <a:rPr lang="en-US" sz="2400" dirty="0"/>
              <a:t>Retinol is Vitamin A</a:t>
            </a:r>
          </a:p>
          <a:p>
            <a:pPr>
              <a:spcBef>
                <a:spcPts val="0"/>
              </a:spcBef>
              <a:spcAft>
                <a:spcPts val="1200"/>
              </a:spcAft>
            </a:pPr>
            <a:r>
              <a:rPr lang="en-US" sz="2400" dirty="0"/>
              <a:t>LRAT moderates Retinol</a:t>
            </a:r>
          </a:p>
          <a:p>
            <a:pPr>
              <a:spcBef>
                <a:spcPts val="0"/>
              </a:spcBef>
              <a:spcAft>
                <a:spcPts val="1200"/>
              </a:spcAft>
            </a:pPr>
            <a:r>
              <a:rPr lang="en-US" sz="2400" dirty="0"/>
              <a:t>LRAT controls cell stiffness?</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442671" y="1585621"/>
                <a:ext cx="4501288" cy="34618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Cell membrane </a:t>
                </a:r>
                <a14:m>
                  <m:oMath xmlns:m="http://schemas.openxmlformats.org/officeDocument/2006/math">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oMath>
                </a14:m>
                <a:r>
                  <a:rPr lang="en-US" sz="2400" dirty="0"/>
                  <a:t> cancer </a:t>
                </a:r>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Keratin</a:t>
                </a:r>
                <a14:m>
                  <m:oMath xmlns:m="http://schemas.openxmlformats.org/officeDocument/2006/math">
                    <m:r>
                      <a:rPr lang="en-US" sz="2400"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Cell</m:t>
                    </m:r>
                    <m:r>
                      <m:rPr>
                        <m:nor/>
                      </m:rPr>
                      <a:rPr lang="en-US" sz="2400" dirty="0"/>
                      <m:t> </m:t>
                    </m:r>
                    <m:r>
                      <m:rPr>
                        <m:nor/>
                      </m:rPr>
                      <a:rPr lang="en-US" sz="2400" b="0" i="0" dirty="0" smtClean="0"/>
                      <m:t>membrane</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K5</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dirty="0" smtClean="0"/>
                      <m:t>Keratin</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RA</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dirty="0" smtClean="0"/>
                      <m:t>K</m:t>
                    </m:r>
                    <m:r>
                      <m:rPr>
                        <m:nor/>
                      </m:rPr>
                      <a:rPr lang="en-US" sz="2400" dirty="0" smtClean="0"/>
                      <m:t>5</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Retinol</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RA</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LRAT</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r>
                      <m:rPr>
                        <m:nor/>
                      </m:rPr>
                      <a:rPr lang="en-US" sz="2400" dirty="0"/>
                      <m:t>Retinol</m:t>
                    </m:r>
                  </m:oMath>
                </a14:m>
                <a:endParaRPr lang="en-US" sz="2400" dirty="0"/>
              </a:p>
              <a:p>
                <a:pPr>
                  <a:spcBef>
                    <a:spcPts val="0"/>
                  </a:spcBef>
                  <a:spcAft>
                    <a:spcPts val="1200"/>
                  </a:spcAft>
                </a:pP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LRAT</a:t>
                </a:r>
                <a14:m>
                  <m:oMath xmlns:m="http://schemas.openxmlformats.org/officeDocument/2006/math">
                    <m:r>
                      <a:rPr lang="en-US" sz="240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 ↑</m:t>
                    </m:r>
                    <m:r>
                      <m:rPr>
                        <m:nor/>
                      </m:rPr>
                      <a:rPr lang="en-US" sz="2400" b="0" i="0" dirty="0" smtClean="0"/>
                      <m:t>skin</m:t>
                    </m:r>
                    <m:r>
                      <m:rPr>
                        <m:nor/>
                      </m:rPr>
                      <a:rPr lang="en-US" sz="2400" b="0" i="0" dirty="0" smtClean="0"/>
                      <m:t> </m:t>
                    </m:r>
                    <m:r>
                      <m:rPr>
                        <m:nor/>
                      </m:rPr>
                      <a:rPr lang="en-US" sz="2400" b="0" i="0" dirty="0" smtClean="0"/>
                      <m:t>cancer</m:t>
                    </m:r>
                  </m:oMath>
                </a14:m>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42671" y="1585621"/>
                <a:ext cx="4501288" cy="3461864"/>
              </a:xfrm>
              <a:prstGeom prst="rect">
                <a:avLst/>
              </a:prstGeom>
              <a:blipFill>
                <a:blip r:embed="rId3"/>
                <a:stretch>
                  <a:fillRect l="-1897" t="-2465"/>
                </a:stretch>
              </a:blipFill>
            </p:spPr>
            <p:txBody>
              <a:bodyPr/>
              <a:lstStyle/>
              <a:p>
                <a:r>
                  <a:rPr lang="en-US">
                    <a:noFill/>
                  </a:rPr>
                  <a:t> </a:t>
                </a:r>
              </a:p>
            </p:txBody>
          </p:sp>
        </mc:Fallback>
      </mc:AlternateContent>
    </p:spTree>
    <p:extLst>
      <p:ext uri="{BB962C8B-B14F-4D97-AF65-F5344CB8AC3E}">
        <p14:creationId xmlns:p14="http://schemas.microsoft.com/office/powerpoint/2010/main" val="316157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7144" y="1202674"/>
            <a:ext cx="7329712" cy="5262979"/>
          </a:xfrm>
          <a:prstGeom prst="rect">
            <a:avLst/>
          </a:prstGeom>
          <a:ln>
            <a:solidFill>
              <a:schemeClr val="tx1"/>
            </a:solidFill>
          </a:ln>
        </p:spPr>
        <p:txBody>
          <a:bodyPr wrap="square">
            <a:spAutoFit/>
          </a:bodyPr>
          <a:lstStyle/>
          <a:p>
            <a:r>
              <a:rPr lang="en-US" sz="1050" dirty="0">
                <a:latin typeface="Consolas" panose="020B0609020204030204" pitchFamily="49" charset="0"/>
              </a:rPr>
              <a:t>TCTGCTCCTCGGGCGGCCTTGAGCAGTGCCTAACGTTGAGCGTGAGGCTCGTGCTCCGGGTCTCGCGGGCGGCCGCCTCGGGCGTCGAGTCCCGGAGATTGGACAGACACCAGAGCCTGGGGACCGCGGAGTGACCGGGTGGGGCTGGAGGGCGGCGCCGCGCCTTCTGGGGAGACGCGGAGGTATCAGGACCTGGGCTATGCTCCTGATTTTATACAGACTGCCATGGCTCCAGATATAAAAGACCAAATAAAAAGATAAGAATTGCTGGCAACATATGCACTAAACTTCGTTTTGAAAAATCCCCTTGATGCCGATCACTGAGAAGTGATCCACAGGATGAAGAACCCCATGCTGGAGGTGGTGTCTTTACTACTGGAGAAGCTGCTCCTCATCTCCAACTTCACGCTCTTTAGTTCGGGCGCCGCGGGCGAAGACAAAGGGAGGAACAGTTTTTATGAAACCAGCTCTTTCCACCGAGGCGACGTGCTGGAGGTGCCCCGGACCCACCTGACCCACTATGGCATCTACCTAGGAGACAACCGTGTTGCCCACATGATGCCCGACATCCTGTTGGCCCTGACAGACGACATGGGGCGCACGCAGAAGGTGGTCTCCAACAAGCGTCTCATCCTGGGCGTTATTGTCAAAGTGGCCAGCATCCGCGTGGACACAGTGGAGGACTTCGCCTACGGAGCTAACATCCTGGTCAATCACCTGGACGAGTCCCTCCAGAAAAAGGCACTGCTCAACGAGGAGGTGGCGCGGAGGGCTGAAAAGCTGCTGGGCTTTACCCCCTACAGCCTGCTGTGGAACAACTGCGAGCACTTCGTGACCTACTGCAGATATGGCACCCCGATCAGTCCCCAGTCCGACAAGTTTTGTGAGACTGTGAAGATAATTATTCGTGATCAGAGAAGTGTTCTTGCTTCAGCAGTCTTGGGATTGGCGTCTATAGTCTGTACGGGCTTGGTATCATACACTACCCTTCCTGCAATTTTTATTCCATTCTTCCTATGGATGGCTGGCTAACTTCATACCCCCATGTCAGTGTGTGTATTCTGTATGTAAATATGTTTATATTTATAGAGCATCAATCAATATAAGCATTATTGAGAAAAATGTGACCCGTAACACTGTGTTCTGGATAAAAATGTGATTAGGAATCACGCAAAGTGCTTACTGTGTAAGCCCAAGAACAAAGGCTTTCTGAATCTTCTCAGGCAGTTCAGATTTAAAGCACCATCCAAACCTTGGAAATACGACAGGGTGTGGTAGAATTCAGCAATATGAGAAAACCAGCCCCTAAAATGATAGCCACAAGAGATTAATTGTGTTTTTTTTTCTCCTGTAATCCTTGTACTGTTCGGCTGAATTTGAAGATTGGAAGACTTATATTGAGACCAGTAACTTTACTGTAAATTTACTTTGTTTCATTGAAAAAACAAATTGATAAACATATTAAACTGGAAGAATTTTCTTTATTCAAATGAAAACATGTTTGATGACTGGTCAAAAAATAAGCTCATAATCTATTTTTTTCATGTAGTATATAAGTCAAGAATGTTTTATTGTCATTATGTGAAACCAATATTGGCAAATAGTACTTTAATGATGAAGTAAATGACCAGAAATTATAGAAATCTGTGTTTTCCTGTAAAAATAGCACTATAGTATCACTTGAACAATTTGATTTGGCTTTACTTACTAGGAAGCCTGGAATTCATTATTTTTTTCCTTTTATGTGCCACTGTGGCTACTTTAAATCACTCTGAGAGGTAAATGGATATAGGATTGAAGTTATGTGGGTATTTGGCATGTGTGTGTGAAATAAATATGTAGATAGTCACATATACACAGACTGAGAGATAAATTGTTCTTGATTGCTTTATTATCATCATACTAGTGTGTTCATTATAGAGTATCTGTAGAGGTGAATGTAAAAGTAAGTCCAATCTATTTTCTTATGTCATTGAATTTGTAGTGTTAACTTGCATATATGTTATTGGATGGGTTGTCTTTTAAAGCATTTACTAATGTACTCTGAAATTTTTAAAAGCCTTCAGATTTGTTTTCTAGTCACTTTTTTCCATATCATTTCTAATTATAGTTTATATCCTTAAAAGAAGGATGCCACAGTAGTATGTAAAACCCAAACAAGTAGAACCCAAGCAAATAAAATTATTTAAAATAATTTTAAAGTGGCTTAGTACTGCCAGTCATGTAAATTGATTCTGCTGAGGGTCTTATAAGAATTGAGATATAACAATGGTAAAACAAGCATTCAAGCACTTTTACAAAATTACCAAATTCTTAAAATGAAGCCACAGCTAGACTTGCATTTCAGGTATTAAAATTGCTTTCTTAACTGTCAAGAATCACAAAATAACAAATCATATTATGAGTGAATATGGGGAGGGCGGGGCCAATCAGTCAATGATAATCTGAACAAATTTTAAGAGCAGATTTTAGATTAATAATGTTTTATCACCACTAATTTGCCCACAACAAACTCAGTATTTAATTTTTCAAATTAAATATTAAATTATTTAAGTATTTTAAATAATTAAAACATTAAATGGCAACACCATAGAATATAGGTGTTCTCTGGACCTATTCTAACCACTTAAAATTATCTTAAGTATGCATACATAAAAGCAACCACTATGAGAACTACCGTGTTAGTGGTTTTTCACTTACTGTATATTACCCTTGTAGGAATAGTTTAAGGAAATTCATTTCTTAAAAATATAGTGTCCTCAAATAATTAATTTTTTTGCAAACTTTAGTTATTACAGGCAGCAAAAACCACTGTCTGAAACTAAATCTGTGTTCAAAGATGAAGACCCCTCATTAAAAGCCAAGGACGTTCTTAAGATTGGAACTGACATAATTAGTCTTGACTTACTTCATTAAAGCAAGATTCAATTCCT</a:t>
            </a:r>
          </a:p>
        </p:txBody>
      </p:sp>
      <p:sp>
        <p:nvSpPr>
          <p:cNvPr id="7" name="Title 4"/>
          <p:cNvSpPr>
            <a:spLocks noGrp="1"/>
          </p:cNvSpPr>
          <p:nvPr>
            <p:ph type="title"/>
          </p:nvPr>
        </p:nvSpPr>
        <p:spPr>
          <a:xfrm>
            <a:off x="628650" y="365126"/>
            <a:ext cx="7886700" cy="570539"/>
          </a:xfrm>
        </p:spPr>
        <p:txBody>
          <a:bodyPr>
            <a:normAutofit/>
          </a:bodyPr>
          <a:lstStyle/>
          <a:p>
            <a:pPr algn="ctr"/>
            <a:r>
              <a:rPr lang="en-US" sz="3200" dirty="0">
                <a:latin typeface="+mn-lt"/>
              </a:rPr>
              <a:t>LRAT</a:t>
            </a:r>
          </a:p>
        </p:txBody>
      </p:sp>
      <p:sp>
        <p:nvSpPr>
          <p:cNvPr id="8" name="Slide Number Placeholder 7"/>
          <p:cNvSpPr>
            <a:spLocks noGrp="1"/>
          </p:cNvSpPr>
          <p:nvPr>
            <p:ph type="sldNum" sz="quarter" idx="12"/>
          </p:nvPr>
        </p:nvSpPr>
        <p:spPr/>
        <p:txBody>
          <a:bodyPr/>
          <a:lstStyle/>
          <a:p>
            <a:fld id="{1BEBA973-0D05-41A2-AA13-744C61EB6D17}" type="slidenum">
              <a:rPr lang="en-US" smtClean="0"/>
              <a:t>26</a:t>
            </a:fld>
            <a:endParaRPr lang="en-US"/>
          </a:p>
        </p:txBody>
      </p:sp>
    </p:spTree>
    <p:extLst>
      <p:ext uri="{BB962C8B-B14F-4D97-AF65-F5344CB8AC3E}">
        <p14:creationId xmlns:p14="http://schemas.microsoft.com/office/powerpoint/2010/main" val="1279356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29143" y="1411900"/>
            <a:ext cx="7485714" cy="5076190"/>
          </a:xfrm>
          <a:prstGeom prst="rect">
            <a:avLst/>
          </a:prstGeom>
        </p:spPr>
      </p:pic>
      <p:sp>
        <p:nvSpPr>
          <p:cNvPr id="4" name="Slide Number Placeholder 3"/>
          <p:cNvSpPr>
            <a:spLocks noGrp="1"/>
          </p:cNvSpPr>
          <p:nvPr>
            <p:ph type="sldNum" sz="quarter" idx="12"/>
          </p:nvPr>
        </p:nvSpPr>
        <p:spPr/>
        <p:txBody>
          <a:bodyPr/>
          <a:lstStyle/>
          <a:p>
            <a:fld id="{1BEBA973-0D05-41A2-AA13-744C61EB6D17}" type="slidenum">
              <a:rPr lang="en-US" smtClean="0">
                <a:solidFill>
                  <a:sysClr val="windowText" lastClr="000000"/>
                </a:solidFill>
              </a:rPr>
              <a:t>27</a:t>
            </a:fld>
            <a:endParaRPr lang="en-US" dirty="0">
              <a:solidFill>
                <a:sysClr val="windowText" lastClr="000000"/>
              </a:solidFill>
            </a:endParaRPr>
          </a:p>
        </p:txBody>
      </p:sp>
      <p:sp>
        <p:nvSpPr>
          <p:cNvPr id="6" name="Title 4"/>
          <p:cNvSpPr>
            <a:spLocks noGrp="1"/>
          </p:cNvSpPr>
          <p:nvPr>
            <p:ph type="title"/>
          </p:nvPr>
        </p:nvSpPr>
        <p:spPr>
          <a:xfrm>
            <a:off x="628650" y="365126"/>
            <a:ext cx="7886700" cy="570539"/>
          </a:xfrm>
        </p:spPr>
        <p:txBody>
          <a:bodyPr>
            <a:normAutofit/>
          </a:bodyPr>
          <a:lstStyle/>
          <a:p>
            <a:pPr algn="ctr"/>
            <a:r>
              <a:rPr lang="en-US" sz="3200" dirty="0">
                <a:latin typeface="+mn-lt"/>
              </a:rPr>
              <a:t>LRAT Genetic Homologs</a:t>
            </a:r>
          </a:p>
        </p:txBody>
      </p:sp>
      <p:sp>
        <p:nvSpPr>
          <p:cNvPr id="7" name="Rectangle 6"/>
          <p:cNvSpPr/>
          <p:nvPr/>
        </p:nvSpPr>
        <p:spPr>
          <a:xfrm>
            <a:off x="1264188" y="3949995"/>
            <a:ext cx="3858001" cy="2655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348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8650" y="1021699"/>
            <a:ext cx="7962900" cy="5603826"/>
          </a:xfrm>
          <a:prstGeom prst="rect">
            <a:avLst/>
          </a:prstGeom>
          <a:ln>
            <a:solidFill>
              <a:schemeClr val="tx1"/>
            </a:solidFill>
          </a:ln>
        </p:spPr>
        <p:txBody>
          <a:bodyPr wrap="square">
            <a:noAutofit/>
          </a:bodyPr>
          <a:lstStyle/>
          <a:p>
            <a:r>
              <a:rPr lang="en-US" sz="700" dirty="0">
                <a:latin typeface="Consolas" panose="020B0609020204030204" pitchFamily="49" charset="0"/>
              </a:rPr>
              <a:t>GTCGACCTCCATCACGGCCTATAAGAGTGAGGGGGAGTCAGCGGAGTTCTCCTTCCCACTCAACCTTGGAGAGGAAAGCCTGCAGGGAGAGTTGAGATGGAAGGCAGAGAAGGCTCCTTCTTCCCAGTCCTGGATCACCTTCTCCCTAAAGAACCAAAAGGTGTCTGTGCAGAAGTCTACTAGCAACCCCAAGTTCCAGCTGTCCGAAACGCTCCCACTCACCCTTCAGATACCCCAGGTCTCCCTTCAGTTTGCTGGTTCTGGCAACCTGACCCTGACTCTGGACAGAGGGATACTGTATCAGGAAGTGAACCTGGTGGTGATGAAAGTGACTCAGCCCGACAGCAACACTTTGACCTGTGAGGTGATGGGACCCACCTCACCCAAGATGAGACTGATCTTGAAGCAGGAGAATCAGGAGGCCAGGGTCTCCAGGCAGGAGAAAGTGATTCAAGTGCAGGCCCCTGAAGCAGGGGTGTGGCAATGTCTACTGAGTGAAGGTGAAGAGGTCAAGATGGACTCCAAGATCCAGGTTTTATCCAAAGGGTTGAATTCCGGCAGCCTGCACCACATCCTGGACGCCCAGAAGATGCTGTGGAACCACAGGGACAGGAACCTGCCTCCTCTGGCCCCTCTGGGCCCCCACCACCATCACCACCATTGAGTCTAGACACGTGATTAATTAAGGATCCCCCGACCTCGACCTCTGGCTAATAAAGGAAATTTATTTTCATTGCAATAGTGTGTTGGAATTTTTTGTGTCTCTCACTCGGAAGGACATATGGGAGGGCAAATCATTTGGTCGAGATCCCTCGGAGATCTCTAGCTAGAGGATCGATCCCCGCCCCGGACGAACTAAACCTGACTACGACATCTCTGCCCCTTCTTCGCGGGGCAGTGCATGTAATCCCTTCAGTTGGTTGGTACAACTTGCCAACTGGGCCCTGTTCCACATGTGACACGGGGGGGGACCAAACACAAAGGGGTTCTCTGACTGTAGTTGACATCCTTATAAATGGATGTGCACATTTGCCAACACTGAGTGGCTTTCATCCTGGAGCAGACTTTGCAGTCTGTGGACTGCAACACAACATTGCCTTTATGTGTAACTCTTGGCTGAAGCTCTTACACCAATGCTGGGGGACATGTACCTCCCAGGGGCCCAGGAAGACTACGGGAGGCTACACCAACGTCAATCAGAGGGGCCTGTGTAGCTACCGATAAGCGGACCCTCAAGAGGGCATTAGCAATAGTGTTTATAAGGCCCCCTTGTTAACCCTAAACGGGTAGCATATGCTTCCCGGGTAGTAGTATATACTATCCAGACTAACCCTAATTCAATAGCATATGTTACCCAACGGGAAGCATATGCTATCGAATTAGGGTTAGTAAAAGGGTCCTAAGGAACAGCGATATCTCCCACCCCATGAGCTGTCACGGTTTTATTTACATGGGGTCAGGATTCCACGAGGGTAGTGAACCATTTTAGTCACAAGGGCAGTGGCTGAAGATCAAGGAGCGGGCAGTGAACTCTCCTGAATCTTCGCCTGCTTCTTCATTCTCCTTCGTTTAGCTAATAGAATAACTGCTGAGTTGTGAACAGTAAGGTGTATGTGAGGTGCTCGAAAACAAGGTTTCAGGTGACGCCCCCAGAATAAAATTTGGACGGGGGGTTCAGTGGTGGCATTGTGCTATGACACCAATATAACCCTCACAAACCCCTTGGGCAATAAATACTAGTGTAGGAATGAAACATTCTGAATATCTTTAACAATAGAAATCCATGGGGTGGGGACAAGCCGTAAAGACTGGATGTCCATCTCACACGAATTTATGGCTATGGGCAACACATAATCCTAGTGCAATATGATACTGGGGTTATTAAGATGTGTCCCAGGCAGGGACCAAGACAGGTGAACCATGTTGTTACACTCTATTTGTAACAAGGGGAAAGAGAGTGGACGCCGACAGCAGCGGACTCCACTGGTTGTCTCTAACACCCCCGAAAATTAAACGGGGCTCCACGCCAATGGGGCCCATAAACAAAGACAAGTGGCCACTCTTTTTTTTGAAATTGTGGAGTGGGGGCACGCGTCAGCCCCCACACGCCGCCCTGCGGTTTTGGACTGTAAAATAAGGGTGTAATAACTTGGCTGATTGTAACCCCGCTAACCACTGCGGTCAAACCACTTGCCCACAAAACCACTAATGGCACCCCGGGGAATACCTGCATAAGTAGGTGGGCGGGCCAAGATAGGGGCGCGATTGCTGCGATCTGGAGGACAAATTACACACACTTGCGCCTGAGCGCCAAGCACAGGGTTGTTGGTCCTCATATTCACGAGGTCGCTGAGAGCACGGTGGGCTAATGTTGCCATGGGTAGCATATACTACCCAAATATCTGGATAGCATATGCTATCCTAATCTATATCTGGGTAGCATAGGCTATCCTAATCTATATCTGGGTAGCATATGCTATCCTAATCTATATCTGGGTAGTATATGCTATCCTAATTTATATCTGGGTAGCATAGGCTATCCTAATCTATATCTGGGTAGCATATGCTATCCTAATCTATATCTGGGTAGTATATGCTATCCTAATCTGTATCCGGGTAGCATATGCTATCCTAATAGAGATTAGGGTAGTATATGCTATCCTAATTTATATCTGGGTAGCATATACTACCCAAATATCTGGATAGCATATGCTATCCTAATCTATATCTGGGTAGCATATGCTATCCTAATCTATATCTGGGTAGCATAGGCTATCCTAATCTATATCTGGGTAGCATATGCTATCCTAATCTATATCTGGGTAGTATATGCTATCCTAATTTATATCTGGGTAGCATAGGCTATCCTAATCTATATCTGGGTAGCATATGCTATCCTAATCTATATCTGGGTAGTATATGCTATCCTAATCTGTATCCGGGTAGCATATGCTATCCTCATGATAAGCTGTCAAACATGAGAATTTTCTTGAAGACGAAAGGGCCTCGTGATACGCCTATTTTTATAGGTTAATGTCATGATAATAATGGTTTCTTAGACGTCAGGTGGCACTTTTCGGGGAAATGTGCGCGGAACCCCTATTTGTTTATTTTTCTAAATACATTCAAATATGTATCCGCTCATGAGACAATAACCCTGATAAATGCTTCAATAATATTGAAAAAGGAAGAGTATGAGTATTCAACATTTCCGTGTCGCCCTTATTCCCTTTTTTGCGGCATTTTGCCTTCCTGTTTTTGCTCACCCAGAAACGCTGGTGAAAGTAAAAGATGCTGAAGATCAGTTGGGTGCACGAGTGGGTTACATCGAACTGGATCTCAACAGCGGTAAGATCCTTGAGAGTTTTCGCCCCGAAGAACGTTTTCCAATGATGAGCACTTTTAAAGTTCTGCTATGTGGCGCGGTATTATCCCGTGTTGACGCCGGGCAAGAGCAACTCGGTCGCCGCATACACTATTCTCAGAATGACTTGGTTGAGTACTCACCAGTCACAGAAAAGCATCTTACGGATGGCATGACAGTAAGAGAATTATGCAGTGCTGCCATAACCATGAGTGATAACACTGCGGCCAACTTACTTCTGACAACGATCGGAGGACCGAAGGAGCTAACCGCTTTTTTGCACAACATGGGGGATCATGTAACTCGCCTTGATCGTTGGGAACCGGAGCTGAATGAAGCCATACCAAACGACGAGCGTGACACCACGATGCCTGCAGCAATGGCAACAACGTTGCGCAAACTATTAACTGGCGAACTACTTACTCTAGCTTCCCGGCAACAATTAATAGACTGGATGGAGGCGGATAAAGTTGCAGGACCACTTCTGCGCTCGGCCCTTCCGGCTGGCTGGTTTATTGCTGATAAATCTGGAGCCGGTGAGCGTGGGTCTCGCGGTATCATTGCAGCACTGGGGCCAGATGGTAAGCCCTCCCGTATCGTAGTTATCTACACGACGGGGAGTCAGGCAACTATGGATGAACGAAATAGACAGATCGCTGAGATAGGTGCCTCACTGATTAAGCATTGGTAACTGTCAGACCAAGTTTACTCATATATACTTTAGATTGATTTAAAACTTCATTTTTAATTTAAAAGGATCTAGGTGAAGATCCTTTTTGATAATCTCATGACCAAAATCCCTTAACGTGAGTTTTCGTTCCACTGAGCGTCAGACCCCGTAGAAAAGATCAAAGGATCTTCTTGAGATCCTTTTTTTCTGCGCGTAATCTGCTGCTTGCAAACAAAAAAACCACCGCTACCAGCGGTGGTTTGTTTGCCGGATCAAGAGCTACCAACTCTTTTTCCGAAGGTAACTGGCTTCAGCAGAGCGCAGATACCAAATACTGTTCTTCTAGTGTAGCCGTAGTTAGGCCACCACTTCAAGAACTCTGTAGCACCGCCTACATACCTCGCTCTGCTAATCCTGTTACCAGTGGCTGCTGCCAGTGGCGATAAGTCGTGTCTTACCGGGTTGGACTCAAGACGATAGTTACCGGATAAGGCGCAGCGGTCGGGCTGAACGGGGGGTTCGTGCACACAGCCCAGCTTGGAGCGAACGACCTACACCGAACTGAGATACCTACAGCGTGAGCTATGAGAAAGCGCCACGCTTCCCGAAGGGAGAAAGGCGGACAGGTATCCGGTAAGCGGCAGGGTCGGAACAGGAGAGCGCACGAGGGAGCTTCCAGGGGGAAACGCCTGGTATCTTTATAGTCCTGTCGGGTTTCGCCACCTCTGACTTGAGCGTCGATTTTTGTGATGCTCGTCAGGGGGGCGGAGCCTATGGAAAAACGCCAGCAACGCGGCCTTTTTACGGTTCCTGGCCTTTTGCTGGCCTTTTGCTCACATGTTCTTTCCTGCGTTATCCCCTGATTCTGTGGATAACCGTATTACCGCCTTTGAGTGAGCTGATACCGCTCGCCGCAGCCGAACGACCGAGCGCAGCGAGTCAGTGAGCGAGGAAGCGGAAGAGCGCCCAATACGCAAACCGCCTCTCCCCGCGCGTTGGCCGATTCATTAATGCAGCTGGCACGACAGGTTTCCCGACTGGAAAGCGGGCAGTGAGCGCAACGCAATTAATGTGAGTTAGCTCACTCATTAGGCACCCCAGGCTTTACACTTTATGCTTCCGGCTCGTATGTTGTGTGGAATTGTGAGCGGATAACAATTTCACACAGGAAACAGCTATGACCATGATTACGCCAAGCTCTAGCTAGAGGTCGACCAATTCTCATGTTTGACAGCTTATCATCGCAGATCCGGGCAACGTTGTTGCCATTGCTGCAGGCGCAGAACTGGTAGGTATGGAAGATCTATACATTGAATCAATATTGGCAATTAGCCATATTAGTCATTGGTTATATAGCATAAATCAATATTGGCTATTGGCCATTGCATACGTTGTATCTATATCATAATATGTACATTTATATTGGCTCATGTCCAATATGACCGCCATGTTGACATTGATTATTGACTAGTTATTAATAGTAATCAATTACGGGGTCATTAGTTCATAGCCCATATATGGAGTTCCGCGTTACATAACTTACGGTAAATGGCCCGCCTGGCTGACCGCCCAACGACCCCCGCCCATTGACGTCAATAATGACGTATGTTCCCATAGTAACGCCAATAGGGACTTTCCATTGACGTCAATGGGTGGAGTATTTACGGTAAACTGCCCACTTGGCAGTACATCAAGTGTATCATATGCCAAGTCCGCCCCCTATTGACGTCAATGACGGTAAATGGCCCGCCTGGCATTATGCCCAGTACATGACCTTACGGGACTTTCCTACTTGGCAGTACATCTACGTATTAGTCATCGCTATTACCATGGTGATGCGGTTTTGGCAGTACACCAATGGGCGTGGATAGCGGTTTGACTCACGGGGATTTCCAAGTCTCCACCCCATTGACGTCAATGGGAGTTTGTTTTGGCACCAAAATCAACGGGACTTTCCAAAATGTCGTAATAACCCCGCCCCGTTGACGCAAATGGGCGGTAGGCGTGTACGGTGGGAGGTCTATATAAGCAGAGCTCGTTTAGTGAACCGTCAGATCCTCACTCTCTTCCGCATCGCTGTCTGCGAGGGCCAGCTGTTGGGCTCGCGGTTGAGGACAAACTCTTCGCGGTCTTTCCAGTACTCTTGGATCGGAAACCCGTCGGCCTCCGAACGGTACTCCGCCACCGAGGGACCTGAGCGAGTCCGCATCGACCGGATCGGAAAACCTCTCGAGAAAGGCGTCTAACCAGTCACAGTCGCAAGGTAGGCTGAGCACCGTGGCGGGCGGCAGCGGGTGGCGGTCGGGGTTGTTTCTGGCGGAGGTGCTGCTGATGATGTAATTAAAGTAGGCGGTCTTGAGACGGCGGATGGTCGAGGTGAGGTGTGGCAGGCTTGAGATCCAGCTGTTGGGGTGAGTACTCCCTCTCAAAAGCGGGCATTACTTCTGCGCTAAGATTGTCAGTTTCCAAAAACGAGGAGGATTTGATATTCACCTGGCCCGATCTGGCCATACACTTGAGTGACAATGACATCCACTTTGCCTTTCTCTCCACAGGTGTCCACTCCCAGGTCCAAGTTTAAACTGCGGCCGCCACCATGGTCTGGTCCCTGCACCCCCGGAACCTGATCCTGTACTTCTACGCCCTGCTGTTCCTGAGCAGCACCTGTGTCGCTTATGTGGCCACCCGGGACAACTGCTGCATCCTGGACGAGAGATTCGGCAGCTACTGCCCCACCACCTGTGGGATCGCCGACTTCCTGAGCACCTATCAGACTAAGGTCGACAAGGATCTGCAGAGCCTGGAAGATATCCTGCACCAGGTGGAGAACAAGACCAGCGAAGTGAAGCAGCTGATCAAGGCCATCCAGCTGACCTACAACCCCGACGAGAGCAGCAAGCCCAACATGATCGACGCCGCCACCCTGAAGTCCCGGAAGATGCTGGAAGAGATCATGAAGTACGAGGCCAGCATCCTGACCCACGACAGCAGCATCCGGTATCTGCAGGAAATCTACAACAGCAACAACCAGAAAATCGTGAACCTGAAAGAAAAGGTGGCCCAGCTGGAAGCCCAGTGCCAGGAACCCTGCAAGGACACCGTGCAGATCCACGACATCACCGGCAAGGACTGCCAGGATATCGCCAACAAGGGCGCCAAGCAGAGCGGCCTGTACTTCATCAAGCCCCTGAAGGCCAACCAGCAGTTCCTGGTGTACTGCGAGATCGACGGCAGCGGCAACGGCTGGACCGTGTTCCAGAAGCGGCTGGACGGCAGCGTGGACTTCAAGAAGAATTGGATTCAGTACAAAGAGGGCTTCGGCCACCTGAGCCCTACCGGCACCACCGAGTTCTGGCTGGGCAACGAGAAGATCCACCTGATCAGCACCCAGAGCGCCATCCCTTACGCCCTGCGGGTGGAGCTGGAAGATTGGAACGGCCGGACCAGCACCGCCGACTACGCCATGTTCAAAGTGGGACCTGAAGCCGATAAGTACCGGCTGACCTACGCCTACTTTGCCGGCGGAGATGCCGGCGACGCCTTCGACGGCTTCGACTTCGGCGACGACCCCAGCGACAAGTTCTTCACCAGCCACAACGGCATGCAGTTCAGCACCTGGGACAACGACAACGATAAGTTCGAGGGCAACTGCGCCGAGCAGGATGGCAGCGGGTGGTGGATGAACAAGTGCCACGCCGGGCACCTGAACGGCGTGTACTACCAGGGCGGCACCTACAGCAAGGCCAGCACCCCCAACGGCTACGACAACGGCATCATCTGGGCCACCTGGAAAACCCGGTGGTACAGCATGAAGAAAACCACCATGAAGATCATCCCTTTCAACAGACTGACCATCGGCGAGGGCCAGCAGCATCACCTGGGCGGAGCCAAACAGGTCCGGCCTGAGCACCCTGCCGAGACAGAGTACGACAGCCTGTACCCCGAGGACGACCTGTGAGGCGCGCC</a:t>
            </a:r>
          </a:p>
        </p:txBody>
      </p:sp>
      <p:sp>
        <p:nvSpPr>
          <p:cNvPr id="7" name="Title 4"/>
          <p:cNvSpPr>
            <a:spLocks noGrp="1"/>
          </p:cNvSpPr>
          <p:nvPr>
            <p:ph type="title"/>
          </p:nvPr>
        </p:nvSpPr>
        <p:spPr>
          <a:xfrm>
            <a:off x="628650" y="365126"/>
            <a:ext cx="7886700" cy="570539"/>
          </a:xfrm>
        </p:spPr>
        <p:txBody>
          <a:bodyPr>
            <a:normAutofit/>
          </a:bodyPr>
          <a:lstStyle/>
          <a:p>
            <a:pPr algn="ctr"/>
            <a:r>
              <a:rPr lang="en-US" sz="3200" dirty="0">
                <a:latin typeface="+mn-lt"/>
              </a:rPr>
              <a:t>FGG</a:t>
            </a:r>
          </a:p>
        </p:txBody>
      </p:sp>
    </p:spTree>
    <p:extLst>
      <p:ext uri="{BB962C8B-B14F-4D97-AF65-F5344CB8AC3E}">
        <p14:creationId xmlns:p14="http://schemas.microsoft.com/office/powerpoint/2010/main" val="645599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819" y="1621551"/>
            <a:ext cx="8204362" cy="3241693"/>
          </a:xfrm>
          <a:prstGeom prst="rect">
            <a:avLst/>
          </a:prstGeom>
        </p:spPr>
      </p:pic>
      <p:sp>
        <p:nvSpPr>
          <p:cNvPr id="4" name="Rectangle 3"/>
          <p:cNvSpPr/>
          <p:nvPr/>
        </p:nvSpPr>
        <p:spPr>
          <a:xfrm>
            <a:off x="1839433" y="3498112"/>
            <a:ext cx="4146697" cy="19138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1BEBA973-0D05-41A2-AA13-744C61EB6D17}" type="slidenum">
              <a:rPr lang="en-US" smtClean="0"/>
              <a:t>29</a:t>
            </a:fld>
            <a:endParaRPr lang="en-US" dirty="0"/>
          </a:p>
        </p:txBody>
      </p:sp>
      <p:sp>
        <p:nvSpPr>
          <p:cNvPr id="8" name="Title 4"/>
          <p:cNvSpPr>
            <a:spLocks noGrp="1"/>
          </p:cNvSpPr>
          <p:nvPr>
            <p:ph type="title"/>
          </p:nvPr>
        </p:nvSpPr>
        <p:spPr>
          <a:xfrm>
            <a:off x="628650" y="365126"/>
            <a:ext cx="7886700" cy="570539"/>
          </a:xfrm>
        </p:spPr>
        <p:txBody>
          <a:bodyPr>
            <a:normAutofit/>
          </a:bodyPr>
          <a:lstStyle/>
          <a:p>
            <a:pPr algn="ctr"/>
            <a:r>
              <a:rPr lang="en-US" sz="3200" dirty="0">
                <a:latin typeface="+mn-lt"/>
              </a:rPr>
              <a:t>Trail of Discovery</a:t>
            </a:r>
          </a:p>
        </p:txBody>
      </p:sp>
      <p:sp>
        <p:nvSpPr>
          <p:cNvPr id="3" name="TextBox 2"/>
          <p:cNvSpPr txBox="1"/>
          <p:nvPr/>
        </p:nvSpPr>
        <p:spPr>
          <a:xfrm>
            <a:off x="2125689" y="5182605"/>
            <a:ext cx="4892621" cy="707886"/>
          </a:xfrm>
          <a:prstGeom prst="rect">
            <a:avLst/>
          </a:prstGeom>
          <a:noFill/>
          <a:ln w="38100">
            <a:solidFill>
              <a:srgbClr val="FF0000"/>
            </a:solidFill>
          </a:ln>
        </p:spPr>
        <p:txBody>
          <a:bodyPr wrap="square" rtlCol="0">
            <a:spAutoFit/>
          </a:bodyPr>
          <a:lstStyle/>
          <a:p>
            <a:pPr algn="ctr"/>
            <a:r>
              <a:rPr lang="en-US" sz="2000" dirty="0">
                <a:solidFill>
                  <a:srgbClr val="FF0000"/>
                </a:solidFill>
              </a:rPr>
              <a:t>Prior thought:  Cancer evades phagocytosis</a:t>
            </a:r>
          </a:p>
          <a:p>
            <a:pPr algn="ctr"/>
            <a:r>
              <a:rPr lang="en-US" sz="2000" dirty="0">
                <a:solidFill>
                  <a:srgbClr val="FF0000"/>
                </a:solidFill>
              </a:rPr>
              <a:t>New thought:  Cancer evades </a:t>
            </a:r>
            <a:r>
              <a:rPr lang="en-US" sz="2000" b="1" dirty="0">
                <a:solidFill>
                  <a:srgbClr val="FF0000"/>
                </a:solidFill>
              </a:rPr>
              <a:t>fibrinolysis</a:t>
            </a:r>
          </a:p>
        </p:txBody>
      </p:sp>
    </p:spTree>
    <p:extLst>
      <p:ext uri="{BB962C8B-B14F-4D97-AF65-F5344CB8AC3E}">
        <p14:creationId xmlns:p14="http://schemas.microsoft.com/office/powerpoint/2010/main" val="138739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What is the Longest Repeated Substring?</a:t>
            </a: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pic>
        <p:nvPicPr>
          <p:cNvPr id="6" name="Picture 5"/>
          <p:cNvPicPr>
            <a:picLocks noChangeAspect="1"/>
          </p:cNvPicPr>
          <p:nvPr/>
        </p:nvPicPr>
        <p:blipFill>
          <a:blip r:embed="rId3"/>
          <a:stretch>
            <a:fillRect/>
          </a:stretch>
        </p:blipFill>
        <p:spPr>
          <a:xfrm>
            <a:off x="1568321" y="2544700"/>
            <a:ext cx="6007358" cy="1370807"/>
          </a:xfrm>
          <a:prstGeom prst="rect">
            <a:avLst/>
          </a:prstGeom>
        </p:spPr>
      </p:pic>
    </p:spTree>
    <p:extLst>
      <p:ext uri="{BB962C8B-B14F-4D97-AF65-F5344CB8AC3E}">
        <p14:creationId xmlns:p14="http://schemas.microsoft.com/office/powerpoint/2010/main" val="3841139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30</a:t>
            </a:fld>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78027" y="1061175"/>
            <a:ext cx="6987946" cy="5528591"/>
          </a:xfrm>
          <a:prstGeom prst="rect">
            <a:avLst/>
          </a:prstGeom>
          <a:ln>
            <a:solidFill>
              <a:schemeClr val="tx1"/>
            </a:solidFill>
          </a:ln>
        </p:spPr>
      </p:pic>
      <p:sp>
        <p:nvSpPr>
          <p:cNvPr id="4"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Tree>
    <p:extLst>
      <p:ext uri="{BB962C8B-B14F-4D97-AF65-F5344CB8AC3E}">
        <p14:creationId xmlns:p14="http://schemas.microsoft.com/office/powerpoint/2010/main" val="4142056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31</a:t>
            </a:fld>
            <a:endParaRPr lang="en-US" dirty="0"/>
          </a:p>
        </p:txBody>
      </p:sp>
      <p:pic>
        <p:nvPicPr>
          <p:cNvPr id="4" name="Picture 3"/>
          <p:cNvPicPr>
            <a:picLocks noChangeAspect="1"/>
          </p:cNvPicPr>
          <p:nvPr/>
        </p:nvPicPr>
        <p:blipFill>
          <a:blip r:embed="rId2"/>
          <a:stretch>
            <a:fillRect/>
          </a:stretch>
        </p:blipFill>
        <p:spPr>
          <a:xfrm>
            <a:off x="1251155" y="1054510"/>
            <a:ext cx="6641691" cy="5600044"/>
          </a:xfrm>
          <a:prstGeom prst="rect">
            <a:avLst/>
          </a:prstGeom>
          <a:ln>
            <a:solidFill>
              <a:schemeClr val="tx1"/>
            </a:solidFill>
          </a:ln>
        </p:spPr>
      </p:pic>
      <p:sp>
        <p:nvSpPr>
          <p:cNvPr id="5"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
        <p:nvSpPr>
          <p:cNvPr id="3" name="Rectangle 2"/>
          <p:cNvSpPr/>
          <p:nvPr/>
        </p:nvSpPr>
        <p:spPr>
          <a:xfrm>
            <a:off x="1342103" y="1533832"/>
            <a:ext cx="4358149" cy="86278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309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50AD656-6FF9-465D-B7B0-1CD0DD39CD23}" type="slidenum">
              <a:rPr lang="en-US" smtClean="0"/>
              <a:t>32</a:t>
            </a:fld>
            <a:endParaRPr lang="en-US" dirty="0"/>
          </a:p>
        </p:txBody>
      </p:sp>
      <p:pic>
        <p:nvPicPr>
          <p:cNvPr id="3" name="Picture 2"/>
          <p:cNvPicPr>
            <a:picLocks noChangeAspect="1"/>
          </p:cNvPicPr>
          <p:nvPr/>
        </p:nvPicPr>
        <p:blipFill>
          <a:blip r:embed="rId2"/>
          <a:stretch>
            <a:fillRect/>
          </a:stretch>
        </p:blipFill>
        <p:spPr>
          <a:xfrm>
            <a:off x="628650" y="1193722"/>
            <a:ext cx="7896234" cy="4904571"/>
          </a:xfrm>
          <a:prstGeom prst="rect">
            <a:avLst/>
          </a:prstGeom>
          <a:ln>
            <a:solidFill>
              <a:schemeClr val="tx1"/>
            </a:solidFill>
          </a:ln>
        </p:spPr>
      </p:pic>
      <p:sp>
        <p:nvSpPr>
          <p:cNvPr id="4" name="Title 4"/>
          <p:cNvSpPr txBox="1">
            <a:spLocks/>
          </p:cNvSpPr>
          <p:nvPr/>
        </p:nvSpPr>
        <p:spPr>
          <a:xfrm>
            <a:off x="628650" y="365126"/>
            <a:ext cx="7886700" cy="57053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Applied Scientific Computing</a:t>
            </a:r>
          </a:p>
        </p:txBody>
      </p:sp>
    </p:spTree>
    <p:extLst>
      <p:ext uri="{BB962C8B-B14F-4D97-AF65-F5344CB8AC3E}">
        <p14:creationId xmlns:p14="http://schemas.microsoft.com/office/powerpoint/2010/main" val="881184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Trail of Discovery</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Emily determined LRAT and FGG share common encodings</a:t>
            </a:r>
          </a:p>
          <a:p>
            <a:pPr>
              <a:spcBef>
                <a:spcPts val="0"/>
              </a:spcBef>
              <a:spcAft>
                <a:spcPts val="1200"/>
              </a:spcAft>
            </a:pPr>
            <a:r>
              <a:rPr lang="en-US" sz="2400" dirty="0"/>
              <a:t>FGG signals your body to </a:t>
            </a:r>
            <a:r>
              <a:rPr lang="en-US" sz="2400" b="1" dirty="0">
                <a:solidFill>
                  <a:srgbClr val="00B050"/>
                </a:solidFill>
              </a:rPr>
              <a:t>remove blood clots </a:t>
            </a:r>
            <a:r>
              <a:rPr lang="en-US" sz="2400" dirty="0"/>
              <a:t>after any damage is healed – it disposes healthy cells that are no longer needed</a:t>
            </a:r>
          </a:p>
          <a:p>
            <a:pPr>
              <a:spcBef>
                <a:spcPts val="0"/>
              </a:spcBef>
              <a:spcAft>
                <a:spcPts val="1200"/>
              </a:spcAft>
            </a:pPr>
            <a:r>
              <a:rPr lang="en-US" sz="2400" dirty="0"/>
              <a:t>Perhaps </a:t>
            </a:r>
            <a:r>
              <a:rPr lang="en-US" sz="2400" b="1" dirty="0">
                <a:solidFill>
                  <a:srgbClr val="0070C0"/>
                </a:solidFill>
              </a:rPr>
              <a:t>cancer tricks your immune system </a:t>
            </a:r>
            <a:r>
              <a:rPr lang="en-US" sz="2400" dirty="0"/>
              <a:t>into thinking the cancerous cells are a wound and should not be disposed</a:t>
            </a:r>
          </a:p>
          <a:p>
            <a:pPr>
              <a:spcBef>
                <a:spcPts val="0"/>
              </a:spcBef>
              <a:spcAft>
                <a:spcPts val="1200"/>
              </a:spcAft>
            </a:pPr>
            <a:r>
              <a:rPr lang="en-US" sz="2400" dirty="0"/>
              <a:t>It may not be that the lack of LRAT results in a loss of cell membrane integrity (hence a greater chance of cancer spreading) – but there could be a link between something in LRAT and enabling cancer cell </a:t>
            </a:r>
            <a:r>
              <a:rPr lang="en-US" sz="2400" b="1" dirty="0">
                <a:solidFill>
                  <a:srgbClr val="FF0000"/>
                </a:solidFill>
              </a:rPr>
              <a:t>“stealth mode”</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35893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34</a:t>
            </a:fld>
            <a:endParaRPr lang="en-US"/>
          </a:p>
        </p:txBody>
      </p:sp>
      <p:pic>
        <p:nvPicPr>
          <p:cNvPr id="2" name="Picture 1">
            <a:extLst>
              <a:ext uri="{FF2B5EF4-FFF2-40B4-BE49-F238E27FC236}">
                <a16:creationId xmlns:a16="http://schemas.microsoft.com/office/drawing/2014/main" id="{318AD2DD-7834-4035-8381-C45EA25074E1}"/>
              </a:ext>
            </a:extLst>
          </p:cNvPr>
          <p:cNvPicPr>
            <a:picLocks noChangeAspect="1"/>
          </p:cNvPicPr>
          <p:nvPr/>
        </p:nvPicPr>
        <p:blipFill>
          <a:blip r:embed="rId2"/>
          <a:stretch>
            <a:fillRect/>
          </a:stretch>
        </p:blipFill>
        <p:spPr>
          <a:xfrm>
            <a:off x="693357" y="1542754"/>
            <a:ext cx="7757286" cy="4363975"/>
          </a:xfrm>
          <a:prstGeom prst="rect">
            <a:avLst/>
          </a:prstGeom>
        </p:spPr>
      </p:pic>
      <p:sp>
        <p:nvSpPr>
          <p:cNvPr id="3" name="Rectangle 2">
            <a:extLst>
              <a:ext uri="{FF2B5EF4-FFF2-40B4-BE49-F238E27FC236}">
                <a16:creationId xmlns:a16="http://schemas.microsoft.com/office/drawing/2014/main" id="{1217E41A-BA74-4023-BC37-6E88A09C7F08}"/>
              </a:ext>
            </a:extLst>
          </p:cNvPr>
          <p:cNvSpPr/>
          <p:nvPr/>
        </p:nvSpPr>
        <p:spPr>
          <a:xfrm>
            <a:off x="3849329" y="1681317"/>
            <a:ext cx="626806" cy="213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4AD8FB-D970-46F2-A8CB-97D9627AB7B5}"/>
              </a:ext>
            </a:extLst>
          </p:cNvPr>
          <p:cNvSpPr/>
          <p:nvPr/>
        </p:nvSpPr>
        <p:spPr>
          <a:xfrm>
            <a:off x="5545302" y="1681316"/>
            <a:ext cx="626806" cy="2138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97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35</a:t>
            </a:fld>
            <a:endParaRPr lang="en-US"/>
          </a:p>
        </p:txBody>
      </p:sp>
      <p:pic>
        <p:nvPicPr>
          <p:cNvPr id="7" name="Picture 6">
            <a:extLst>
              <a:ext uri="{FF2B5EF4-FFF2-40B4-BE49-F238E27FC236}">
                <a16:creationId xmlns:a16="http://schemas.microsoft.com/office/drawing/2014/main" id="{D3C468FE-1F52-4C1B-95A1-995A5D9FC80C}"/>
              </a:ext>
            </a:extLst>
          </p:cNvPr>
          <p:cNvPicPr>
            <a:picLocks noChangeAspect="1"/>
          </p:cNvPicPr>
          <p:nvPr/>
        </p:nvPicPr>
        <p:blipFill>
          <a:blip r:embed="rId2"/>
          <a:stretch>
            <a:fillRect/>
          </a:stretch>
        </p:blipFill>
        <p:spPr>
          <a:xfrm>
            <a:off x="381000" y="2171700"/>
            <a:ext cx="8382000" cy="2514600"/>
          </a:xfrm>
          <a:prstGeom prst="rect">
            <a:avLst/>
          </a:prstGeom>
        </p:spPr>
      </p:pic>
    </p:spTree>
    <p:extLst>
      <p:ext uri="{BB962C8B-B14F-4D97-AF65-F5344CB8AC3E}">
        <p14:creationId xmlns:p14="http://schemas.microsoft.com/office/powerpoint/2010/main" val="31491108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36</a:t>
            </a:fld>
            <a:endParaRPr lang="en-US"/>
          </a:p>
        </p:txBody>
      </p:sp>
      <p:pic>
        <p:nvPicPr>
          <p:cNvPr id="3" name="Picture 2">
            <a:extLst>
              <a:ext uri="{FF2B5EF4-FFF2-40B4-BE49-F238E27FC236}">
                <a16:creationId xmlns:a16="http://schemas.microsoft.com/office/drawing/2014/main" id="{5F1C3562-00FE-4BF7-975C-A673C22A46DF}"/>
              </a:ext>
            </a:extLst>
          </p:cNvPr>
          <p:cNvPicPr>
            <a:picLocks noChangeAspect="1"/>
          </p:cNvPicPr>
          <p:nvPr/>
        </p:nvPicPr>
        <p:blipFill rotWithShape="1">
          <a:blip r:embed="rId2"/>
          <a:srcRect t="12214"/>
          <a:stretch/>
        </p:blipFill>
        <p:spPr>
          <a:xfrm>
            <a:off x="722691" y="1533832"/>
            <a:ext cx="7698619" cy="4822519"/>
          </a:xfrm>
          <a:prstGeom prst="rect">
            <a:avLst/>
          </a:prstGeom>
          <a:ln>
            <a:noFill/>
          </a:ln>
        </p:spPr>
      </p:pic>
      <p:sp>
        <p:nvSpPr>
          <p:cNvPr id="2" name="Rectangle 1">
            <a:extLst>
              <a:ext uri="{FF2B5EF4-FFF2-40B4-BE49-F238E27FC236}">
                <a16:creationId xmlns:a16="http://schemas.microsoft.com/office/drawing/2014/main" id="{918E19E2-CF85-B9FA-34BA-8FC28F21B21C}"/>
              </a:ext>
            </a:extLst>
          </p:cNvPr>
          <p:cNvSpPr/>
          <p:nvPr/>
        </p:nvSpPr>
        <p:spPr>
          <a:xfrm>
            <a:off x="750172" y="3429000"/>
            <a:ext cx="7562538" cy="79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846B576-5399-B692-0797-254DD215D9F9}"/>
              </a:ext>
            </a:extLst>
          </p:cNvPr>
          <p:cNvSpPr/>
          <p:nvPr/>
        </p:nvSpPr>
        <p:spPr>
          <a:xfrm>
            <a:off x="750172" y="4216348"/>
            <a:ext cx="7562538" cy="79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5D27CE-D8AE-0DA9-19D7-64DDC02A311A}"/>
              </a:ext>
            </a:extLst>
          </p:cNvPr>
          <p:cNvSpPr/>
          <p:nvPr/>
        </p:nvSpPr>
        <p:spPr>
          <a:xfrm>
            <a:off x="750172" y="5014574"/>
            <a:ext cx="7562538" cy="670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C403D6-0270-5718-4815-3161B1BC98E9}"/>
              </a:ext>
            </a:extLst>
          </p:cNvPr>
          <p:cNvSpPr/>
          <p:nvPr/>
        </p:nvSpPr>
        <p:spPr>
          <a:xfrm>
            <a:off x="750172" y="5685462"/>
            <a:ext cx="7562538" cy="2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09567AC-4A8B-CCC9-8947-466E7FC4C963}"/>
              </a:ext>
            </a:extLst>
          </p:cNvPr>
          <p:cNvSpPr/>
          <p:nvPr/>
        </p:nvSpPr>
        <p:spPr>
          <a:xfrm>
            <a:off x="750172" y="5966085"/>
            <a:ext cx="7562538" cy="2806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96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5"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37</a:t>
            </a:fld>
            <a:endParaRPr lang="en-US" dirty="0"/>
          </a:p>
        </p:txBody>
      </p:sp>
      <p:pic>
        <p:nvPicPr>
          <p:cNvPr id="2" name="Picture 1">
            <a:extLst>
              <a:ext uri="{FF2B5EF4-FFF2-40B4-BE49-F238E27FC236}">
                <a16:creationId xmlns:a16="http://schemas.microsoft.com/office/drawing/2014/main" id="{61BB9D28-C53E-4D71-B497-1C34D4FFC52D}"/>
              </a:ext>
            </a:extLst>
          </p:cNvPr>
          <p:cNvPicPr>
            <a:picLocks noChangeAspect="1"/>
          </p:cNvPicPr>
          <p:nvPr/>
        </p:nvPicPr>
        <p:blipFill>
          <a:blip r:embed="rId2"/>
          <a:stretch>
            <a:fillRect/>
          </a:stretch>
        </p:blipFill>
        <p:spPr>
          <a:xfrm>
            <a:off x="1340388" y="1452809"/>
            <a:ext cx="6463223" cy="4903542"/>
          </a:xfrm>
          <a:prstGeom prst="rect">
            <a:avLst/>
          </a:prstGeom>
        </p:spPr>
      </p:pic>
      <p:sp>
        <p:nvSpPr>
          <p:cNvPr id="3" name="Rectangle 2">
            <a:extLst>
              <a:ext uri="{FF2B5EF4-FFF2-40B4-BE49-F238E27FC236}">
                <a16:creationId xmlns:a16="http://schemas.microsoft.com/office/drawing/2014/main" id="{EB92F9F9-1132-B09F-A795-668311D06EA0}"/>
              </a:ext>
            </a:extLst>
          </p:cNvPr>
          <p:cNvSpPr/>
          <p:nvPr/>
        </p:nvSpPr>
        <p:spPr>
          <a:xfrm>
            <a:off x="1514007" y="2810656"/>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DDDD5F-FA5E-32EB-B257-96695CBD802C}"/>
              </a:ext>
            </a:extLst>
          </p:cNvPr>
          <p:cNvSpPr/>
          <p:nvPr/>
        </p:nvSpPr>
        <p:spPr>
          <a:xfrm>
            <a:off x="1514007" y="3975152"/>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431F34-DD5A-2701-EA69-18F680C645BB}"/>
              </a:ext>
            </a:extLst>
          </p:cNvPr>
          <p:cNvSpPr/>
          <p:nvPr/>
        </p:nvSpPr>
        <p:spPr>
          <a:xfrm>
            <a:off x="1514007" y="5111031"/>
            <a:ext cx="5891134" cy="1064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75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38</a:t>
            </a:fld>
            <a:endParaRPr lang="en-US"/>
          </a:p>
        </p:txBody>
      </p:sp>
      <p:pic>
        <p:nvPicPr>
          <p:cNvPr id="2" name="Picture 1">
            <a:extLst>
              <a:ext uri="{FF2B5EF4-FFF2-40B4-BE49-F238E27FC236}">
                <a16:creationId xmlns:a16="http://schemas.microsoft.com/office/drawing/2014/main" id="{09DB73FD-B272-4127-BD28-C73F15C79657}"/>
              </a:ext>
            </a:extLst>
          </p:cNvPr>
          <p:cNvPicPr>
            <a:picLocks noChangeAspect="1"/>
          </p:cNvPicPr>
          <p:nvPr/>
        </p:nvPicPr>
        <p:blipFill>
          <a:blip r:embed="rId2"/>
          <a:stretch>
            <a:fillRect/>
          </a:stretch>
        </p:blipFill>
        <p:spPr>
          <a:xfrm>
            <a:off x="434891" y="1681316"/>
            <a:ext cx="8274217" cy="4317982"/>
          </a:xfrm>
          <a:prstGeom prst="rect">
            <a:avLst/>
          </a:prstGeom>
        </p:spPr>
      </p:pic>
    </p:spTree>
    <p:extLst>
      <p:ext uri="{BB962C8B-B14F-4D97-AF65-F5344CB8AC3E}">
        <p14:creationId xmlns:p14="http://schemas.microsoft.com/office/powerpoint/2010/main" val="233340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39</a:t>
            </a:fld>
            <a:endParaRPr lang="en-US" dirty="0"/>
          </a:p>
        </p:txBody>
      </p:sp>
      <p:pic>
        <p:nvPicPr>
          <p:cNvPr id="3" name="Picture 2">
            <a:extLst>
              <a:ext uri="{FF2B5EF4-FFF2-40B4-BE49-F238E27FC236}">
                <a16:creationId xmlns:a16="http://schemas.microsoft.com/office/drawing/2014/main" id="{872FE116-9598-4EC4-8BD6-C3756BF25CF6}"/>
              </a:ext>
            </a:extLst>
          </p:cNvPr>
          <p:cNvPicPr>
            <a:picLocks noChangeAspect="1"/>
          </p:cNvPicPr>
          <p:nvPr/>
        </p:nvPicPr>
        <p:blipFill>
          <a:blip r:embed="rId2"/>
          <a:stretch>
            <a:fillRect/>
          </a:stretch>
        </p:blipFill>
        <p:spPr>
          <a:xfrm>
            <a:off x="434891" y="1681316"/>
            <a:ext cx="8274032" cy="3852704"/>
          </a:xfrm>
          <a:prstGeom prst="rect">
            <a:avLst/>
          </a:prstGeom>
          <a:ln>
            <a:noFill/>
          </a:ln>
        </p:spPr>
      </p:pic>
    </p:spTree>
    <p:extLst>
      <p:ext uri="{BB962C8B-B14F-4D97-AF65-F5344CB8AC3E}">
        <p14:creationId xmlns:p14="http://schemas.microsoft.com/office/powerpoint/2010/main" val="2452574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1 - Form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3" name="Picture 2"/>
          <p:cNvPicPr>
            <a:picLocks noChangeAspect="1"/>
          </p:cNvPicPr>
          <p:nvPr/>
        </p:nvPicPr>
        <p:blipFill>
          <a:blip r:embed="rId3"/>
          <a:stretch>
            <a:fillRect/>
          </a:stretch>
        </p:blipFill>
        <p:spPr>
          <a:xfrm>
            <a:off x="2087125" y="1625129"/>
            <a:ext cx="4969750" cy="4913784"/>
          </a:xfrm>
          <a:prstGeom prst="rect">
            <a:avLst/>
          </a:prstGeom>
        </p:spPr>
      </p:pic>
    </p:spTree>
    <p:extLst>
      <p:ext uri="{BB962C8B-B14F-4D97-AF65-F5344CB8AC3E}">
        <p14:creationId xmlns:p14="http://schemas.microsoft.com/office/powerpoint/2010/main" val="3583917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3C9C9B0-CFE7-48FF-A537-AC329D9E5890}"/>
              </a:ext>
            </a:extLst>
          </p:cNvPr>
          <p:cNvSpPr txBox="1"/>
          <p:nvPr/>
        </p:nvSpPr>
        <p:spPr>
          <a:xfrm>
            <a:off x="1803736" y="629107"/>
            <a:ext cx="5536529" cy="461665"/>
          </a:xfrm>
          <a:prstGeom prst="rect">
            <a:avLst/>
          </a:prstGeom>
          <a:noFill/>
        </p:spPr>
        <p:txBody>
          <a:bodyPr wrap="square" rtlCol="0">
            <a:spAutoFit/>
          </a:bodyPr>
          <a:lstStyle/>
          <a:p>
            <a:pPr algn="ctr"/>
            <a:r>
              <a:rPr lang="en-US" sz="2400" b="1" dirty="0"/>
              <a:t>Finding an Open Reading Frame (ORF)</a:t>
            </a:r>
          </a:p>
        </p:txBody>
      </p:sp>
      <p:sp>
        <p:nvSpPr>
          <p:cNvPr id="2" name="TextBox 1">
            <a:extLst>
              <a:ext uri="{FF2B5EF4-FFF2-40B4-BE49-F238E27FC236}">
                <a16:creationId xmlns:a16="http://schemas.microsoft.com/office/drawing/2014/main" id="{496DAAB1-614D-47AC-B851-A89CB197730D}"/>
              </a:ext>
            </a:extLst>
          </p:cNvPr>
          <p:cNvSpPr txBox="1"/>
          <p:nvPr/>
        </p:nvSpPr>
        <p:spPr>
          <a:xfrm>
            <a:off x="1210666" y="1825656"/>
            <a:ext cx="6722669" cy="1384995"/>
          </a:xfrm>
          <a:prstGeom prst="rect">
            <a:avLst/>
          </a:prstGeom>
          <a:noFill/>
          <a:ln>
            <a:solidFill>
              <a:schemeClr val="tx1"/>
            </a:solidFill>
          </a:ln>
        </p:spPr>
        <p:txBody>
          <a:bodyPr wrap="square" rtlCol="0">
            <a:spAutoFit/>
          </a:bodyPr>
          <a:lstStyle/>
          <a:p>
            <a:r>
              <a:rPr lang="en-US" sz="1200" b="1" dirty="0">
                <a:solidFill>
                  <a:srgbClr val="7030A0"/>
                </a:solidFill>
              </a:rPr>
              <a:t>DNA</a:t>
            </a:r>
            <a:r>
              <a:rPr lang="en-US" sz="1200" dirty="0"/>
              <a:t> (Deoxyribonucleic acid) is the genetic material that contains all the genetic information in a living organisms.  The information is stored as genetic codes using adenine (A), guanine (G), cytosine(C) and thymine (T).  During the transcription process, DNA is copied to mRNA.  Each of these base pairs will bond with a sugar and phosphate molecule to form a nucleotide. </a:t>
            </a:r>
            <a:r>
              <a:rPr lang="en-US" sz="1200" b="1" dirty="0"/>
              <a:t>Three nucleotides </a:t>
            </a:r>
            <a:r>
              <a:rPr lang="en-US" sz="1200" dirty="0"/>
              <a:t>that code for a particular amino acid during translation is called as a </a:t>
            </a:r>
            <a:r>
              <a:rPr lang="en-US" sz="1200" b="1" dirty="0">
                <a:solidFill>
                  <a:srgbClr val="0070C0"/>
                </a:solidFill>
              </a:rPr>
              <a:t>codon</a:t>
            </a:r>
            <a:r>
              <a:rPr lang="en-US" sz="1200" dirty="0"/>
              <a:t>. An Open Reading Frame (ORF) goes from the </a:t>
            </a:r>
            <a:r>
              <a:rPr lang="en-US" sz="1200" b="1" dirty="0">
                <a:solidFill>
                  <a:srgbClr val="00B050"/>
                </a:solidFill>
              </a:rPr>
              <a:t>start</a:t>
            </a:r>
            <a:r>
              <a:rPr lang="en-US" sz="1200" dirty="0"/>
              <a:t> </a:t>
            </a:r>
            <a:r>
              <a:rPr lang="en-US" sz="1200" b="1" dirty="0">
                <a:solidFill>
                  <a:srgbClr val="00B050"/>
                </a:solidFill>
              </a:rPr>
              <a:t>codon</a:t>
            </a:r>
            <a:r>
              <a:rPr lang="en-US" sz="1200" dirty="0"/>
              <a:t> to a </a:t>
            </a:r>
            <a:r>
              <a:rPr lang="en-US" sz="1200" b="1" dirty="0">
                <a:solidFill>
                  <a:srgbClr val="FF0000"/>
                </a:solidFill>
              </a:rPr>
              <a:t>stop codon </a:t>
            </a:r>
            <a:r>
              <a:rPr lang="en-US" sz="1200" dirty="0"/>
              <a:t>and encodes a specific protein. By analyzing the ORF we can predict the possible amino acids that might be produced during translation. </a:t>
            </a:r>
          </a:p>
        </p:txBody>
      </p:sp>
      <p:sp>
        <p:nvSpPr>
          <p:cNvPr id="3" name="TextBox 2">
            <a:extLst>
              <a:ext uri="{FF2B5EF4-FFF2-40B4-BE49-F238E27FC236}">
                <a16:creationId xmlns:a16="http://schemas.microsoft.com/office/drawing/2014/main" id="{CCC626DB-CB93-4AC7-B99C-949BE3A8875D}"/>
              </a:ext>
            </a:extLst>
          </p:cNvPr>
          <p:cNvSpPr txBox="1"/>
          <p:nvPr/>
        </p:nvSpPr>
        <p:spPr>
          <a:xfrm>
            <a:off x="1210666" y="3546042"/>
            <a:ext cx="6722669" cy="2677656"/>
          </a:xfrm>
          <a:prstGeom prst="rect">
            <a:avLst/>
          </a:prstGeom>
          <a:noFill/>
          <a:ln>
            <a:solidFill>
              <a:schemeClr val="tx1"/>
            </a:solidFill>
          </a:ln>
        </p:spPr>
        <p:txBody>
          <a:bodyPr wrap="square" rtlCol="0">
            <a:spAutoFit/>
          </a:bodyPr>
          <a:lstStyle/>
          <a:p>
            <a:r>
              <a:rPr lang="en-US" sz="1200" dirty="0"/>
              <a:t>Given a sequence, create 6 different reading frames labeled +1, +2, +3, -1, -2 and -3:</a:t>
            </a:r>
          </a:p>
          <a:p>
            <a:pPr marL="171450" indent="-171450">
              <a:buFont typeface="Arial" panose="020B0604020202020204" pitchFamily="34" charset="0"/>
              <a:buChar char="•"/>
            </a:pPr>
            <a:r>
              <a:rPr lang="en-US" sz="1200" dirty="0"/>
              <a:t>The first reading frame is obtained by considering the sequence in words of 3</a:t>
            </a:r>
          </a:p>
          <a:p>
            <a:pPr marL="171450" indent="-171450">
              <a:buFont typeface="Arial" panose="020B0604020202020204" pitchFamily="34" charset="0"/>
              <a:buChar char="•"/>
            </a:pPr>
            <a:r>
              <a:rPr lang="en-US" sz="1200" dirty="0"/>
              <a:t>The second reading frame is formed after skipping the first nucleotide and then grouping the remaining sequence into words of 3 nucleotides</a:t>
            </a:r>
          </a:p>
          <a:p>
            <a:pPr marL="171450" indent="-171450">
              <a:buFont typeface="Arial" panose="020B0604020202020204" pitchFamily="34" charset="0"/>
              <a:buChar char="•"/>
            </a:pPr>
            <a:r>
              <a:rPr lang="en-US" sz="1200" dirty="0"/>
              <a:t>The third reading frame is formed after skipping the first 2 nucleotides and then grouping the remaining sequence into words of 3 nucleotides</a:t>
            </a:r>
          </a:p>
          <a:p>
            <a:pPr marL="171450" indent="-171450">
              <a:buFont typeface="Arial" panose="020B0604020202020204" pitchFamily="34" charset="0"/>
              <a:buChar char="•"/>
            </a:pPr>
            <a:r>
              <a:rPr lang="en-US" sz="1200" dirty="0"/>
              <a:t>The other negative 3 reading frames can be found only after finding the </a:t>
            </a:r>
            <a:r>
              <a:rPr lang="en-US" sz="1200" b="1" dirty="0">
                <a:solidFill>
                  <a:srgbClr val="FF0000"/>
                </a:solidFill>
              </a:rPr>
              <a:t>reverse complement of the sequence</a:t>
            </a:r>
          </a:p>
          <a:p>
            <a:pPr marL="171450" indent="-171450">
              <a:buFont typeface="Arial" panose="020B0604020202020204" pitchFamily="34" charset="0"/>
              <a:buChar char="•"/>
            </a:pPr>
            <a:r>
              <a:rPr lang="en-US" sz="1200" dirty="0"/>
              <a:t>The same process as for the +1, +2 and +3 strands is repeated for the -1, -2 and -3 strands, but now using the </a:t>
            </a:r>
            <a:r>
              <a:rPr lang="en-US" sz="1200" i="1" dirty="0"/>
              <a:t>reverse complement </a:t>
            </a:r>
            <a:r>
              <a:rPr lang="en-US" sz="1200" dirty="0"/>
              <a:t>sequence</a:t>
            </a:r>
          </a:p>
          <a:p>
            <a:endParaRPr lang="en-US" sz="1200" dirty="0"/>
          </a:p>
          <a:p>
            <a:r>
              <a:rPr lang="en-US" sz="1200" dirty="0"/>
              <a:t>To identify each open reading frame (ORF):</a:t>
            </a:r>
          </a:p>
          <a:p>
            <a:pPr marL="171450" indent="-171450">
              <a:buFont typeface="Arial" panose="020B0604020202020204" pitchFamily="34" charset="0"/>
              <a:buChar char="•"/>
            </a:pPr>
            <a:r>
              <a:rPr lang="en-US" sz="1200" dirty="0"/>
              <a:t>Find the start codon and stop codons in each reading frame </a:t>
            </a:r>
          </a:p>
          <a:p>
            <a:pPr marL="171450" indent="-171450">
              <a:buFont typeface="Arial" panose="020B0604020202020204" pitchFamily="34" charset="0"/>
              <a:buChar char="•"/>
            </a:pPr>
            <a:r>
              <a:rPr lang="en-US" sz="1200" dirty="0"/>
              <a:t>Display the sequence stretch beginning with a start codon and ending in a stop codon</a:t>
            </a:r>
          </a:p>
        </p:txBody>
      </p:sp>
      <p:sp>
        <p:nvSpPr>
          <p:cNvPr id="5" name="TextBox 4">
            <a:extLst>
              <a:ext uri="{FF2B5EF4-FFF2-40B4-BE49-F238E27FC236}">
                <a16:creationId xmlns:a16="http://schemas.microsoft.com/office/drawing/2014/main" id="{D6896631-DECE-48DD-BA4A-37F107D736C4}"/>
              </a:ext>
            </a:extLst>
          </p:cNvPr>
          <p:cNvSpPr txBox="1"/>
          <p:nvPr/>
        </p:nvSpPr>
        <p:spPr>
          <a:xfrm>
            <a:off x="2722221" y="1265546"/>
            <a:ext cx="3699557" cy="261610"/>
          </a:xfrm>
          <a:prstGeom prst="rect">
            <a:avLst/>
          </a:prstGeom>
          <a:noFill/>
        </p:spPr>
        <p:txBody>
          <a:bodyPr wrap="square" rtlCol="0">
            <a:spAutoFit/>
          </a:bodyPr>
          <a:lstStyle/>
          <a:p>
            <a:pPr algn="ctr"/>
            <a:r>
              <a:rPr lang="en-US" sz="1100" dirty="0">
                <a:hlinkClick r:id="rId2"/>
              </a:rPr>
              <a:t>https://en.wikipedia.org/wiki/Open_reading_frame</a:t>
            </a:r>
            <a:endParaRPr lang="en-US" sz="1100" dirty="0"/>
          </a:p>
        </p:txBody>
      </p:sp>
      <p:sp>
        <p:nvSpPr>
          <p:cNvPr id="4" name="Slide Number Placeholder 3">
            <a:extLst>
              <a:ext uri="{FF2B5EF4-FFF2-40B4-BE49-F238E27FC236}">
                <a16:creationId xmlns:a16="http://schemas.microsoft.com/office/drawing/2014/main" id="{93D31048-47F7-4CF8-8828-5148ECFBB552}"/>
              </a:ext>
            </a:extLst>
          </p:cNvPr>
          <p:cNvSpPr>
            <a:spLocks noGrp="1"/>
          </p:cNvSpPr>
          <p:nvPr>
            <p:ph type="sldNum" sz="quarter" idx="12"/>
          </p:nvPr>
        </p:nvSpPr>
        <p:spPr/>
        <p:txBody>
          <a:bodyPr/>
          <a:lstStyle/>
          <a:p>
            <a:fld id="{1AF7FFAD-783D-4810-A9CB-C51F00BE5B3E}" type="slidenum">
              <a:rPr lang="en-US" smtClean="0"/>
              <a:t>40</a:t>
            </a:fld>
            <a:endParaRPr lang="en-US" dirty="0"/>
          </a:p>
        </p:txBody>
      </p:sp>
    </p:spTree>
    <p:extLst>
      <p:ext uri="{BB962C8B-B14F-4D97-AF65-F5344CB8AC3E}">
        <p14:creationId xmlns:p14="http://schemas.microsoft.com/office/powerpoint/2010/main" val="125479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41</a:t>
            </a:fld>
            <a:endParaRPr lang="en-US"/>
          </a:p>
        </p:txBody>
      </p:sp>
      <p:pic>
        <p:nvPicPr>
          <p:cNvPr id="7" name="Picture 6">
            <a:extLst>
              <a:ext uri="{FF2B5EF4-FFF2-40B4-BE49-F238E27FC236}">
                <a16:creationId xmlns:a16="http://schemas.microsoft.com/office/drawing/2014/main" id="{D8E1AEA7-2221-8BB9-9273-AA912F35A5D2}"/>
              </a:ext>
            </a:extLst>
          </p:cNvPr>
          <p:cNvPicPr>
            <a:picLocks noChangeAspect="1"/>
          </p:cNvPicPr>
          <p:nvPr/>
        </p:nvPicPr>
        <p:blipFill>
          <a:blip r:embed="rId2"/>
          <a:stretch>
            <a:fillRect/>
          </a:stretch>
        </p:blipFill>
        <p:spPr>
          <a:xfrm>
            <a:off x="261949" y="1336623"/>
            <a:ext cx="8620102" cy="4891792"/>
          </a:xfrm>
          <a:prstGeom prst="rect">
            <a:avLst/>
          </a:prstGeom>
          <a:ln>
            <a:solidFill>
              <a:schemeClr val="tx1"/>
            </a:solidFill>
          </a:ln>
        </p:spPr>
      </p:pic>
      <p:sp>
        <p:nvSpPr>
          <p:cNvPr id="15" name="Rectangle 14">
            <a:extLst>
              <a:ext uri="{FF2B5EF4-FFF2-40B4-BE49-F238E27FC236}">
                <a16:creationId xmlns:a16="http://schemas.microsoft.com/office/drawing/2014/main" id="{BD8EC7A8-0698-46D8-6CE3-87D3B8CDB6AD}"/>
              </a:ext>
            </a:extLst>
          </p:cNvPr>
          <p:cNvSpPr/>
          <p:nvPr/>
        </p:nvSpPr>
        <p:spPr>
          <a:xfrm>
            <a:off x="562131" y="2158584"/>
            <a:ext cx="1918741"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9DD160-BA39-92FC-C0FC-271D2CB93657}"/>
              </a:ext>
            </a:extLst>
          </p:cNvPr>
          <p:cNvSpPr/>
          <p:nvPr/>
        </p:nvSpPr>
        <p:spPr>
          <a:xfrm>
            <a:off x="510761" y="3550354"/>
            <a:ext cx="982740" cy="20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A9295E73-69ED-6986-7943-5BF04FEDD695}"/>
              </a:ext>
            </a:extLst>
          </p:cNvPr>
          <p:cNvCxnSpPr>
            <a:cxnSpLocks/>
            <a:stCxn id="15" idx="2"/>
            <a:endCxn id="17" idx="0"/>
          </p:cNvCxnSpPr>
          <p:nvPr/>
        </p:nvCxnSpPr>
        <p:spPr>
          <a:xfrm rot="5400000">
            <a:off x="670863" y="2699715"/>
            <a:ext cx="1181908" cy="519371"/>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09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42</a:t>
            </a:fld>
            <a:endParaRPr lang="en-US"/>
          </a:p>
        </p:txBody>
      </p:sp>
      <p:pic>
        <p:nvPicPr>
          <p:cNvPr id="6" name="Picture 5">
            <a:extLst>
              <a:ext uri="{FF2B5EF4-FFF2-40B4-BE49-F238E27FC236}">
                <a16:creationId xmlns:a16="http://schemas.microsoft.com/office/drawing/2014/main" id="{D0BAF4CF-1F22-EF9F-EA3C-F4C066440882}"/>
              </a:ext>
            </a:extLst>
          </p:cNvPr>
          <p:cNvPicPr>
            <a:picLocks noChangeAspect="1"/>
          </p:cNvPicPr>
          <p:nvPr/>
        </p:nvPicPr>
        <p:blipFill>
          <a:blip r:embed="rId2"/>
          <a:stretch>
            <a:fillRect/>
          </a:stretch>
        </p:blipFill>
        <p:spPr>
          <a:xfrm>
            <a:off x="1426182" y="1776410"/>
            <a:ext cx="6291635" cy="4579941"/>
          </a:xfrm>
          <a:prstGeom prst="rect">
            <a:avLst/>
          </a:prstGeom>
          <a:ln>
            <a:solidFill>
              <a:schemeClr val="tx1"/>
            </a:solidFill>
          </a:ln>
        </p:spPr>
      </p:pic>
      <p:sp>
        <p:nvSpPr>
          <p:cNvPr id="12" name="TextBox 11">
            <a:extLst>
              <a:ext uri="{FF2B5EF4-FFF2-40B4-BE49-F238E27FC236}">
                <a16:creationId xmlns:a16="http://schemas.microsoft.com/office/drawing/2014/main" id="{817318E9-9D0D-7541-9A97-518FE5521E0F}"/>
              </a:ext>
            </a:extLst>
          </p:cNvPr>
          <p:cNvSpPr txBox="1"/>
          <p:nvPr/>
        </p:nvSpPr>
        <p:spPr>
          <a:xfrm>
            <a:off x="6063521" y="2599757"/>
            <a:ext cx="233846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Dictionaries in Python</a:t>
            </a:r>
            <a:endParaRPr lang="en-US" dirty="0"/>
          </a:p>
        </p:txBody>
      </p:sp>
      <p:sp>
        <p:nvSpPr>
          <p:cNvPr id="9" name="Rectangle 8">
            <a:extLst>
              <a:ext uri="{FF2B5EF4-FFF2-40B4-BE49-F238E27FC236}">
                <a16:creationId xmlns:a16="http://schemas.microsoft.com/office/drawing/2014/main" id="{5D705C20-8A87-CD5F-EC8B-A0E14C7BEED3}"/>
              </a:ext>
            </a:extLst>
          </p:cNvPr>
          <p:cNvSpPr/>
          <p:nvPr/>
        </p:nvSpPr>
        <p:spPr>
          <a:xfrm>
            <a:off x="1716374" y="1986197"/>
            <a:ext cx="1169233" cy="21735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09C062-03A1-EDF9-A594-A52D858750F4}"/>
              </a:ext>
            </a:extLst>
          </p:cNvPr>
          <p:cNvSpPr/>
          <p:nvPr/>
        </p:nvSpPr>
        <p:spPr>
          <a:xfrm>
            <a:off x="2963056" y="1986197"/>
            <a:ext cx="3362793" cy="21735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19ADA0B-5FFC-2CED-11FC-05360BFCAC04}"/>
              </a:ext>
            </a:extLst>
          </p:cNvPr>
          <p:cNvGrpSpPr/>
          <p:nvPr/>
        </p:nvGrpSpPr>
        <p:grpSpPr>
          <a:xfrm>
            <a:off x="2753734" y="1725543"/>
            <a:ext cx="1076632" cy="369332"/>
            <a:chOff x="4968362" y="2079211"/>
            <a:chExt cx="1076632" cy="369332"/>
          </a:xfrm>
        </p:grpSpPr>
        <p:cxnSp>
          <p:nvCxnSpPr>
            <p:cNvPr id="19" name="Straight Arrow Connector 18">
              <a:extLst>
                <a:ext uri="{FF2B5EF4-FFF2-40B4-BE49-F238E27FC236}">
                  <a16:creationId xmlns:a16="http://schemas.microsoft.com/office/drawing/2014/main" id="{F1AD79ED-EA66-7945-8B7E-5090BEB1186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3B4FC32-0A93-A424-B786-932B5953821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1" name="Group 20">
            <a:extLst>
              <a:ext uri="{FF2B5EF4-FFF2-40B4-BE49-F238E27FC236}">
                <a16:creationId xmlns:a16="http://schemas.microsoft.com/office/drawing/2014/main" id="{FF604DCD-1D4D-6FAE-2A21-3586CFBCB9F4}"/>
              </a:ext>
            </a:extLst>
          </p:cNvPr>
          <p:cNvGrpSpPr/>
          <p:nvPr/>
        </p:nvGrpSpPr>
        <p:grpSpPr>
          <a:xfrm>
            <a:off x="1591995" y="6045381"/>
            <a:ext cx="1076632" cy="369332"/>
            <a:chOff x="4704120" y="2356972"/>
            <a:chExt cx="1076632" cy="369332"/>
          </a:xfrm>
        </p:grpSpPr>
        <p:cxnSp>
          <p:nvCxnSpPr>
            <p:cNvPr id="22" name="Straight Arrow Connector 21">
              <a:extLst>
                <a:ext uri="{FF2B5EF4-FFF2-40B4-BE49-F238E27FC236}">
                  <a16:creationId xmlns:a16="http://schemas.microsoft.com/office/drawing/2014/main" id="{AAD0296E-DC6B-CA83-9B2E-44A31EBBC3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B023EA-6DA0-F261-87F2-7BA193C2607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38247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43</a:t>
            </a:fld>
            <a:endParaRPr lang="en-US"/>
          </a:p>
        </p:txBody>
      </p:sp>
      <p:pic>
        <p:nvPicPr>
          <p:cNvPr id="8" name="Picture 7">
            <a:extLst>
              <a:ext uri="{FF2B5EF4-FFF2-40B4-BE49-F238E27FC236}">
                <a16:creationId xmlns:a16="http://schemas.microsoft.com/office/drawing/2014/main" id="{296763F9-3F33-C4A7-66E0-C669DA6177F8}"/>
              </a:ext>
            </a:extLst>
          </p:cNvPr>
          <p:cNvPicPr>
            <a:picLocks noChangeAspect="1"/>
          </p:cNvPicPr>
          <p:nvPr/>
        </p:nvPicPr>
        <p:blipFill>
          <a:blip r:embed="rId2"/>
          <a:stretch>
            <a:fillRect/>
          </a:stretch>
        </p:blipFill>
        <p:spPr>
          <a:xfrm>
            <a:off x="262821" y="485047"/>
            <a:ext cx="5539983" cy="6115654"/>
          </a:xfrm>
          <a:prstGeom prst="rect">
            <a:avLst/>
          </a:prstGeom>
          <a:ln>
            <a:solidFill>
              <a:schemeClr val="tx1"/>
            </a:solidFill>
          </a:ln>
        </p:spPr>
      </p:pic>
      <p:grpSp>
        <p:nvGrpSpPr>
          <p:cNvPr id="18" name="Group 17">
            <a:extLst>
              <a:ext uri="{FF2B5EF4-FFF2-40B4-BE49-F238E27FC236}">
                <a16:creationId xmlns:a16="http://schemas.microsoft.com/office/drawing/2014/main" id="{503FBF6D-0383-1CCD-7013-03531E97FBBF}"/>
              </a:ext>
            </a:extLst>
          </p:cNvPr>
          <p:cNvGrpSpPr/>
          <p:nvPr/>
        </p:nvGrpSpPr>
        <p:grpSpPr>
          <a:xfrm>
            <a:off x="2323440" y="442724"/>
            <a:ext cx="1076632" cy="369332"/>
            <a:chOff x="4968362" y="2079211"/>
            <a:chExt cx="1076632" cy="369332"/>
          </a:xfrm>
        </p:grpSpPr>
        <p:cxnSp>
          <p:nvCxnSpPr>
            <p:cNvPr id="24" name="Straight Arrow Connector 23">
              <a:extLst>
                <a:ext uri="{FF2B5EF4-FFF2-40B4-BE49-F238E27FC236}">
                  <a16:creationId xmlns:a16="http://schemas.microsoft.com/office/drawing/2014/main" id="{8DC8377C-F53D-6BF9-DE69-E095A784A84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44F6A44-C9FF-A95B-1756-4DFF8E7D112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15CE5815-DBD5-F9ED-90EA-A8A68650323A}"/>
              </a:ext>
            </a:extLst>
          </p:cNvPr>
          <p:cNvGrpSpPr/>
          <p:nvPr/>
        </p:nvGrpSpPr>
        <p:grpSpPr>
          <a:xfrm>
            <a:off x="3277977" y="1298872"/>
            <a:ext cx="1076632" cy="369332"/>
            <a:chOff x="4704120" y="2356972"/>
            <a:chExt cx="1076632" cy="369332"/>
          </a:xfrm>
        </p:grpSpPr>
        <p:cxnSp>
          <p:nvCxnSpPr>
            <p:cNvPr id="27" name="Straight Arrow Connector 26">
              <a:extLst>
                <a:ext uri="{FF2B5EF4-FFF2-40B4-BE49-F238E27FC236}">
                  <a16:creationId xmlns:a16="http://schemas.microsoft.com/office/drawing/2014/main" id="{7910D4B3-A8F8-FA25-B567-E384387CF6B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379BB90-084D-5E27-7AC0-7F0495F4F86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DC169ACB-657F-1E8E-BCCF-CEE4A441C256}"/>
              </a:ext>
            </a:extLst>
          </p:cNvPr>
          <p:cNvGrpSpPr/>
          <p:nvPr/>
        </p:nvGrpSpPr>
        <p:grpSpPr>
          <a:xfrm>
            <a:off x="3917117" y="1942657"/>
            <a:ext cx="1068643" cy="369332"/>
            <a:chOff x="3647644" y="4910075"/>
            <a:chExt cx="1068643" cy="369332"/>
          </a:xfrm>
        </p:grpSpPr>
        <p:sp>
          <p:nvSpPr>
            <p:cNvPr id="30" name="TextBox 29">
              <a:extLst>
                <a:ext uri="{FF2B5EF4-FFF2-40B4-BE49-F238E27FC236}">
                  <a16:creationId xmlns:a16="http://schemas.microsoft.com/office/drawing/2014/main" id="{86FAE352-BFD8-193D-8724-B8111318443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59B811FD-0853-371A-53C9-11FF98B9C8D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FCF3898-0B1E-FCF0-AA7A-A6EB92ABEA2B}"/>
              </a:ext>
            </a:extLst>
          </p:cNvPr>
          <p:cNvGrpSpPr/>
          <p:nvPr/>
        </p:nvGrpSpPr>
        <p:grpSpPr>
          <a:xfrm>
            <a:off x="3512340" y="2524709"/>
            <a:ext cx="1064340" cy="369332"/>
            <a:chOff x="3647644" y="5421073"/>
            <a:chExt cx="1064340" cy="369332"/>
          </a:xfrm>
        </p:grpSpPr>
        <p:sp>
          <p:nvSpPr>
            <p:cNvPr id="33" name="TextBox 32">
              <a:extLst>
                <a:ext uri="{FF2B5EF4-FFF2-40B4-BE49-F238E27FC236}">
                  <a16:creationId xmlns:a16="http://schemas.microsoft.com/office/drawing/2014/main" id="{929AF87F-9048-0347-3280-AD8D6DC9B88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94C8CB25-48C1-8EE4-C236-813EA0FD9B9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4CF971C-6A5A-8664-1918-1E171C882FDC}"/>
              </a:ext>
            </a:extLst>
          </p:cNvPr>
          <p:cNvGrpSpPr/>
          <p:nvPr/>
        </p:nvGrpSpPr>
        <p:grpSpPr>
          <a:xfrm>
            <a:off x="3235064" y="3037183"/>
            <a:ext cx="1068643" cy="369332"/>
            <a:chOff x="3647644" y="5359159"/>
            <a:chExt cx="1068643" cy="369332"/>
          </a:xfrm>
        </p:grpSpPr>
        <p:sp>
          <p:nvSpPr>
            <p:cNvPr id="36" name="TextBox 35">
              <a:extLst>
                <a:ext uri="{FF2B5EF4-FFF2-40B4-BE49-F238E27FC236}">
                  <a16:creationId xmlns:a16="http://schemas.microsoft.com/office/drawing/2014/main" id="{C52854E8-F760-1CC1-A514-1010C810F0F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F9C71B8E-2948-8B54-26B2-BD4356248E5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DE8AA29-9152-B883-F9AA-BFA787C6C395}"/>
              </a:ext>
            </a:extLst>
          </p:cNvPr>
          <p:cNvGrpSpPr/>
          <p:nvPr/>
        </p:nvGrpSpPr>
        <p:grpSpPr>
          <a:xfrm>
            <a:off x="3370576" y="4224727"/>
            <a:ext cx="1076632" cy="369332"/>
            <a:chOff x="2157212" y="5356391"/>
            <a:chExt cx="1076632" cy="369332"/>
          </a:xfrm>
        </p:grpSpPr>
        <p:sp>
          <p:nvSpPr>
            <p:cNvPr id="39" name="TextBox 38">
              <a:extLst>
                <a:ext uri="{FF2B5EF4-FFF2-40B4-BE49-F238E27FC236}">
                  <a16:creationId xmlns:a16="http://schemas.microsoft.com/office/drawing/2014/main" id="{4C76C996-86B5-5E14-8D9A-D8E45516BD3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07E44732-8C0C-211C-8C4D-47BF436D2ED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119C79-04CB-572E-8C17-A51DE44AA877}"/>
              </a:ext>
            </a:extLst>
          </p:cNvPr>
          <p:cNvGrpSpPr/>
          <p:nvPr/>
        </p:nvGrpSpPr>
        <p:grpSpPr>
          <a:xfrm>
            <a:off x="2860908" y="5098950"/>
            <a:ext cx="1076632" cy="369332"/>
            <a:chOff x="2157212" y="5356391"/>
            <a:chExt cx="1076632" cy="369332"/>
          </a:xfrm>
        </p:grpSpPr>
        <p:sp>
          <p:nvSpPr>
            <p:cNvPr id="42" name="TextBox 41">
              <a:extLst>
                <a:ext uri="{FF2B5EF4-FFF2-40B4-BE49-F238E27FC236}">
                  <a16:creationId xmlns:a16="http://schemas.microsoft.com/office/drawing/2014/main" id="{34B3C428-0886-DC55-49AF-D7FDF7CFCF2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3054E9D7-E139-FF95-9F7D-9B68DDF2C72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3ED2B593-6768-93C4-6CA1-FB9BCE4D455E}"/>
              </a:ext>
            </a:extLst>
          </p:cNvPr>
          <p:cNvGrpSpPr/>
          <p:nvPr/>
        </p:nvGrpSpPr>
        <p:grpSpPr>
          <a:xfrm>
            <a:off x="3215193" y="5618612"/>
            <a:ext cx="1076632" cy="369332"/>
            <a:chOff x="2157212" y="5356391"/>
            <a:chExt cx="1076632" cy="369332"/>
          </a:xfrm>
        </p:grpSpPr>
        <p:sp>
          <p:nvSpPr>
            <p:cNvPr id="45" name="TextBox 44">
              <a:extLst>
                <a:ext uri="{FF2B5EF4-FFF2-40B4-BE49-F238E27FC236}">
                  <a16:creationId xmlns:a16="http://schemas.microsoft.com/office/drawing/2014/main" id="{3821D1A1-448D-FE6F-8E91-3F19FCE778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F5CB0117-9774-AF77-3667-E76B079A1CC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E5FCE1F-257A-F7EE-00D7-FF55B66B2357}"/>
              </a:ext>
            </a:extLst>
          </p:cNvPr>
          <p:cNvGrpSpPr/>
          <p:nvPr/>
        </p:nvGrpSpPr>
        <p:grpSpPr>
          <a:xfrm>
            <a:off x="2650444" y="3717815"/>
            <a:ext cx="1076632" cy="369332"/>
            <a:chOff x="2157212" y="5356391"/>
            <a:chExt cx="1076632" cy="369332"/>
          </a:xfrm>
        </p:grpSpPr>
        <p:sp>
          <p:nvSpPr>
            <p:cNvPr id="48" name="TextBox 47">
              <a:extLst>
                <a:ext uri="{FF2B5EF4-FFF2-40B4-BE49-F238E27FC236}">
                  <a16:creationId xmlns:a16="http://schemas.microsoft.com/office/drawing/2014/main" id="{F0BE01C5-AD59-4E81-C0A5-B3374F98CF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1728CCF3-6468-0389-C841-2ADD79BC934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D8D8B956-5659-1C3A-975F-965ABCA2A058}"/>
              </a:ext>
            </a:extLst>
          </p:cNvPr>
          <p:cNvGrpSpPr/>
          <p:nvPr/>
        </p:nvGrpSpPr>
        <p:grpSpPr>
          <a:xfrm>
            <a:off x="1404619" y="6307174"/>
            <a:ext cx="1076632" cy="369332"/>
            <a:chOff x="2157212" y="5356391"/>
            <a:chExt cx="1076632" cy="369332"/>
          </a:xfrm>
        </p:grpSpPr>
        <p:sp>
          <p:nvSpPr>
            <p:cNvPr id="51" name="TextBox 50">
              <a:extLst>
                <a:ext uri="{FF2B5EF4-FFF2-40B4-BE49-F238E27FC236}">
                  <a16:creationId xmlns:a16="http://schemas.microsoft.com/office/drawing/2014/main" id="{CD8F8D29-DB10-0DE6-5E3C-E8CD42C82DB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6AD558B-258A-BC05-648C-D6C361D2D5F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01653072-742F-A642-AEE5-E5FF86E90148}"/>
              </a:ext>
            </a:extLst>
          </p:cNvPr>
          <p:cNvSpPr/>
          <p:nvPr/>
        </p:nvSpPr>
        <p:spPr>
          <a:xfrm>
            <a:off x="2016177" y="3807502"/>
            <a:ext cx="307263" cy="19487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02735AD-1821-541C-1A85-F3CDB88CCFA4}"/>
              </a:ext>
            </a:extLst>
          </p:cNvPr>
          <p:cNvSpPr/>
          <p:nvPr/>
        </p:nvSpPr>
        <p:spPr>
          <a:xfrm>
            <a:off x="2014945" y="5186180"/>
            <a:ext cx="525888" cy="19487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338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righ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right)">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right)">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right)">
                                      <p:cBhvr>
                                        <p:cTn id="36" dur="500"/>
                                        <p:tgtEl>
                                          <p:spTgt spid="47"/>
                                        </p:tgtEl>
                                      </p:cBhvr>
                                    </p:animEffect>
                                  </p:childTnLst>
                                </p:cTn>
                              </p:par>
                            </p:childTnLst>
                          </p:cTn>
                        </p:par>
                        <p:par>
                          <p:cTn id="37" fill="hold">
                            <p:stCondLst>
                              <p:cond delay="500"/>
                            </p:stCondLst>
                            <p:childTnLst>
                              <p:par>
                                <p:cTn id="38" presetID="16" presetClass="entr" presetSubtype="21"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right)">
                                      <p:cBhvr>
                                        <p:cTn id="45" dur="500"/>
                                        <p:tgtEl>
                                          <p:spTgt spid="3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right)">
                                      <p:cBhvr>
                                        <p:cTn id="50" dur="500"/>
                                        <p:tgtEl>
                                          <p:spTgt spid="41"/>
                                        </p:tgtEl>
                                      </p:cBhvr>
                                    </p:animEffect>
                                  </p:childTnLst>
                                </p:cTn>
                              </p:par>
                            </p:childTnLst>
                          </p:cTn>
                        </p:par>
                        <p:par>
                          <p:cTn id="51" fill="hold">
                            <p:stCondLst>
                              <p:cond delay="500"/>
                            </p:stCondLst>
                            <p:childTnLst>
                              <p:par>
                                <p:cTn id="52" presetID="16" presetClass="entr" presetSubtype="21" fill="hold" grpId="0"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barn(inVertical)">
                                      <p:cBhvr>
                                        <p:cTn id="54" dur="500"/>
                                        <p:tgtEl>
                                          <p:spTgt spid="5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right)">
                                      <p:cBhvr>
                                        <p:cTn id="59" dur="500"/>
                                        <p:tgtEl>
                                          <p:spTgt spid="4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15" name="Picture 14">
            <a:extLst>
              <a:ext uri="{FF2B5EF4-FFF2-40B4-BE49-F238E27FC236}">
                <a16:creationId xmlns:a16="http://schemas.microsoft.com/office/drawing/2014/main" id="{D7B77CD8-00BA-BCD8-6169-210F11F5AA4A}"/>
              </a:ext>
            </a:extLst>
          </p:cNvPr>
          <p:cNvPicPr>
            <a:picLocks noChangeAspect="1"/>
          </p:cNvPicPr>
          <p:nvPr/>
        </p:nvPicPr>
        <p:blipFill>
          <a:blip r:embed="rId2"/>
          <a:stretch>
            <a:fillRect/>
          </a:stretch>
        </p:blipFill>
        <p:spPr>
          <a:xfrm>
            <a:off x="2900571" y="1924238"/>
            <a:ext cx="3342857" cy="3009524"/>
          </a:xfrm>
          <a:prstGeom prst="rect">
            <a:avLst/>
          </a:prstGeom>
          <a:ln>
            <a:solidFill>
              <a:schemeClr val="tx1"/>
            </a:solidFill>
          </a:ln>
        </p:spPr>
      </p:pic>
      <p:grpSp>
        <p:nvGrpSpPr>
          <p:cNvPr id="17" name="Group 16">
            <a:extLst>
              <a:ext uri="{FF2B5EF4-FFF2-40B4-BE49-F238E27FC236}">
                <a16:creationId xmlns:a16="http://schemas.microsoft.com/office/drawing/2014/main" id="{80D36069-9595-E835-69A3-E3D600B75134}"/>
              </a:ext>
            </a:extLst>
          </p:cNvPr>
          <p:cNvGrpSpPr/>
          <p:nvPr/>
        </p:nvGrpSpPr>
        <p:grpSpPr>
          <a:xfrm>
            <a:off x="5819219" y="1924238"/>
            <a:ext cx="1076632" cy="369332"/>
            <a:chOff x="4968362" y="2079211"/>
            <a:chExt cx="1076632" cy="369332"/>
          </a:xfrm>
        </p:grpSpPr>
        <p:cxnSp>
          <p:nvCxnSpPr>
            <p:cNvPr id="18" name="Straight Arrow Connector 17">
              <a:extLst>
                <a:ext uri="{FF2B5EF4-FFF2-40B4-BE49-F238E27FC236}">
                  <a16:creationId xmlns:a16="http://schemas.microsoft.com/office/drawing/2014/main" id="{91B7D336-8DB7-486F-BCDA-874A5DBA24C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15C7B9F-C1F5-D40F-7291-836FC8D52D44}"/>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7B47DB01-41D8-7448-A032-CBDCC3C2EB66}"/>
              </a:ext>
            </a:extLst>
          </p:cNvPr>
          <p:cNvGrpSpPr/>
          <p:nvPr/>
        </p:nvGrpSpPr>
        <p:grpSpPr>
          <a:xfrm>
            <a:off x="5099691" y="2174979"/>
            <a:ext cx="1076632" cy="369332"/>
            <a:chOff x="4704120" y="2356972"/>
            <a:chExt cx="1076632" cy="369332"/>
          </a:xfrm>
        </p:grpSpPr>
        <p:cxnSp>
          <p:nvCxnSpPr>
            <p:cNvPr id="26" name="Straight Arrow Connector 25">
              <a:extLst>
                <a:ext uri="{FF2B5EF4-FFF2-40B4-BE49-F238E27FC236}">
                  <a16:creationId xmlns:a16="http://schemas.microsoft.com/office/drawing/2014/main" id="{DEB1C7E6-E70D-C75D-6A19-4A45101FE67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977E14D-5D8D-69A0-CB0E-1D4CF42935F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8" name="Group 27">
            <a:extLst>
              <a:ext uri="{FF2B5EF4-FFF2-40B4-BE49-F238E27FC236}">
                <a16:creationId xmlns:a16="http://schemas.microsoft.com/office/drawing/2014/main" id="{A52C23C7-E772-DA32-72D4-855AE8835DE3}"/>
              </a:ext>
            </a:extLst>
          </p:cNvPr>
          <p:cNvGrpSpPr/>
          <p:nvPr/>
        </p:nvGrpSpPr>
        <p:grpSpPr>
          <a:xfrm>
            <a:off x="5494398" y="2409278"/>
            <a:ext cx="1068643" cy="369332"/>
            <a:chOff x="3647644" y="4910075"/>
            <a:chExt cx="1068643" cy="369332"/>
          </a:xfrm>
        </p:grpSpPr>
        <p:sp>
          <p:nvSpPr>
            <p:cNvPr id="29" name="TextBox 28">
              <a:extLst>
                <a:ext uri="{FF2B5EF4-FFF2-40B4-BE49-F238E27FC236}">
                  <a16:creationId xmlns:a16="http://schemas.microsoft.com/office/drawing/2014/main" id="{FB4E4D61-D8D7-E34F-8744-7794AC98144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6C9013E7-F1FC-AAC8-D745-6133953B0B4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47628F3-1960-CF09-D838-02FA1854F90E}"/>
              </a:ext>
            </a:extLst>
          </p:cNvPr>
          <p:cNvGrpSpPr/>
          <p:nvPr/>
        </p:nvGrpSpPr>
        <p:grpSpPr>
          <a:xfrm>
            <a:off x="5046588" y="2667316"/>
            <a:ext cx="1064340" cy="369332"/>
            <a:chOff x="3647644" y="5421073"/>
            <a:chExt cx="1064340" cy="369332"/>
          </a:xfrm>
        </p:grpSpPr>
        <p:sp>
          <p:nvSpPr>
            <p:cNvPr id="32" name="TextBox 31">
              <a:extLst>
                <a:ext uri="{FF2B5EF4-FFF2-40B4-BE49-F238E27FC236}">
                  <a16:creationId xmlns:a16="http://schemas.microsoft.com/office/drawing/2014/main" id="{5A395466-1A37-9017-70E6-20352174B99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9DB7FDAD-2E5A-37EB-19F6-8C61DFAD45D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B2D12D56-639A-B258-7A43-DF45F40F2C57}"/>
              </a:ext>
            </a:extLst>
          </p:cNvPr>
          <p:cNvGrpSpPr/>
          <p:nvPr/>
        </p:nvGrpSpPr>
        <p:grpSpPr>
          <a:xfrm>
            <a:off x="6084096" y="2909481"/>
            <a:ext cx="1068643" cy="369332"/>
            <a:chOff x="3647644" y="5359159"/>
            <a:chExt cx="1068643" cy="369332"/>
          </a:xfrm>
        </p:grpSpPr>
        <p:sp>
          <p:nvSpPr>
            <p:cNvPr id="35" name="TextBox 34">
              <a:extLst>
                <a:ext uri="{FF2B5EF4-FFF2-40B4-BE49-F238E27FC236}">
                  <a16:creationId xmlns:a16="http://schemas.microsoft.com/office/drawing/2014/main" id="{2ECA92C9-734C-75C9-3D0E-28E72CF47A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B0C45662-5E2F-5A46-A087-4F09311238E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440614E-727A-1479-E636-99E14280FA62}"/>
              </a:ext>
            </a:extLst>
          </p:cNvPr>
          <p:cNvGrpSpPr/>
          <p:nvPr/>
        </p:nvGrpSpPr>
        <p:grpSpPr>
          <a:xfrm>
            <a:off x="5249599" y="4603685"/>
            <a:ext cx="1076632" cy="369332"/>
            <a:chOff x="2157212" y="5356391"/>
            <a:chExt cx="1076632" cy="369332"/>
          </a:xfrm>
        </p:grpSpPr>
        <p:sp>
          <p:nvSpPr>
            <p:cNvPr id="47" name="TextBox 46">
              <a:extLst>
                <a:ext uri="{FF2B5EF4-FFF2-40B4-BE49-F238E27FC236}">
                  <a16:creationId xmlns:a16="http://schemas.microsoft.com/office/drawing/2014/main" id="{CE002A37-383F-079D-2943-7A4759702E0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F3CF3E75-CE72-0C04-D1DB-B85CD97055B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32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right)">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righ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9" name="Picture 8">
            <a:extLst>
              <a:ext uri="{FF2B5EF4-FFF2-40B4-BE49-F238E27FC236}">
                <a16:creationId xmlns:a16="http://schemas.microsoft.com/office/drawing/2014/main" id="{A433A142-19B9-BF32-BAEF-6D8D40C68D11}"/>
              </a:ext>
            </a:extLst>
          </p:cNvPr>
          <p:cNvPicPr>
            <a:picLocks noChangeAspect="1"/>
          </p:cNvPicPr>
          <p:nvPr/>
        </p:nvPicPr>
        <p:blipFill>
          <a:blip r:embed="rId2"/>
          <a:stretch>
            <a:fillRect/>
          </a:stretch>
        </p:blipFill>
        <p:spPr>
          <a:xfrm>
            <a:off x="326521" y="410097"/>
            <a:ext cx="5387833" cy="6230546"/>
          </a:xfrm>
          <a:prstGeom prst="rect">
            <a:avLst/>
          </a:prstGeom>
          <a:ln>
            <a:solidFill>
              <a:schemeClr val="tx1"/>
            </a:solidFill>
          </a:ln>
        </p:spPr>
      </p:pic>
      <p:grpSp>
        <p:nvGrpSpPr>
          <p:cNvPr id="53" name="Group 52">
            <a:extLst>
              <a:ext uri="{FF2B5EF4-FFF2-40B4-BE49-F238E27FC236}">
                <a16:creationId xmlns:a16="http://schemas.microsoft.com/office/drawing/2014/main" id="{E7E6CDAF-806A-748E-099C-98EA44478482}"/>
              </a:ext>
            </a:extLst>
          </p:cNvPr>
          <p:cNvGrpSpPr/>
          <p:nvPr/>
        </p:nvGrpSpPr>
        <p:grpSpPr>
          <a:xfrm>
            <a:off x="2556152" y="341653"/>
            <a:ext cx="1076632" cy="369332"/>
            <a:chOff x="4968362" y="2079211"/>
            <a:chExt cx="1076632" cy="369332"/>
          </a:xfrm>
        </p:grpSpPr>
        <p:cxnSp>
          <p:nvCxnSpPr>
            <p:cNvPr id="54" name="Straight Arrow Connector 53">
              <a:extLst>
                <a:ext uri="{FF2B5EF4-FFF2-40B4-BE49-F238E27FC236}">
                  <a16:creationId xmlns:a16="http://schemas.microsoft.com/office/drawing/2014/main" id="{66D26320-6D7C-BE58-F0C2-CD9E6AC8D65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E93C9CC-515F-56B6-D418-D7F2BD311B0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59ECCF23-4F0F-A5F7-25ED-DB3EC26D5AE1}"/>
              </a:ext>
            </a:extLst>
          </p:cNvPr>
          <p:cNvGrpSpPr/>
          <p:nvPr/>
        </p:nvGrpSpPr>
        <p:grpSpPr>
          <a:xfrm>
            <a:off x="3345848" y="1219478"/>
            <a:ext cx="1076632" cy="369332"/>
            <a:chOff x="4704120" y="2356972"/>
            <a:chExt cx="1076632" cy="369332"/>
          </a:xfrm>
        </p:grpSpPr>
        <p:cxnSp>
          <p:nvCxnSpPr>
            <p:cNvPr id="57" name="Straight Arrow Connector 56">
              <a:extLst>
                <a:ext uri="{FF2B5EF4-FFF2-40B4-BE49-F238E27FC236}">
                  <a16:creationId xmlns:a16="http://schemas.microsoft.com/office/drawing/2014/main" id="{582C83FD-51FA-F47E-39DE-DB98D9B2989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57685C7-6D1C-E79E-697D-64F4BE03EC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9" name="Group 58">
            <a:extLst>
              <a:ext uri="{FF2B5EF4-FFF2-40B4-BE49-F238E27FC236}">
                <a16:creationId xmlns:a16="http://schemas.microsoft.com/office/drawing/2014/main" id="{7959AF3D-C3E8-082A-50D1-36CDA873206C}"/>
              </a:ext>
            </a:extLst>
          </p:cNvPr>
          <p:cNvGrpSpPr/>
          <p:nvPr/>
        </p:nvGrpSpPr>
        <p:grpSpPr>
          <a:xfrm>
            <a:off x="2569151" y="1398037"/>
            <a:ext cx="1068643" cy="369332"/>
            <a:chOff x="3647644" y="4910075"/>
            <a:chExt cx="1068643" cy="369332"/>
          </a:xfrm>
        </p:grpSpPr>
        <p:sp>
          <p:nvSpPr>
            <p:cNvPr id="60" name="TextBox 59">
              <a:extLst>
                <a:ext uri="{FF2B5EF4-FFF2-40B4-BE49-F238E27FC236}">
                  <a16:creationId xmlns:a16="http://schemas.microsoft.com/office/drawing/2014/main" id="{DD2AB1B2-98AC-BAE6-1314-42F17C37FB1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5BD393D9-BADA-4815-6661-DC02156C4E4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91C3CBD-3093-5D75-DCE1-57E782C017B6}"/>
              </a:ext>
            </a:extLst>
          </p:cNvPr>
          <p:cNvGrpSpPr/>
          <p:nvPr/>
        </p:nvGrpSpPr>
        <p:grpSpPr>
          <a:xfrm>
            <a:off x="3419571" y="1590198"/>
            <a:ext cx="1064340" cy="369332"/>
            <a:chOff x="3647644" y="5421073"/>
            <a:chExt cx="1064340" cy="369332"/>
          </a:xfrm>
        </p:grpSpPr>
        <p:sp>
          <p:nvSpPr>
            <p:cNvPr id="63" name="TextBox 62">
              <a:extLst>
                <a:ext uri="{FF2B5EF4-FFF2-40B4-BE49-F238E27FC236}">
                  <a16:creationId xmlns:a16="http://schemas.microsoft.com/office/drawing/2014/main" id="{52A6B6AF-5C6A-B6BA-0886-933B9D2BFC2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E584A3E-41E1-7472-9612-E11BBAB6D8A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01FC2DCC-1012-4580-E522-683F9252151D}"/>
              </a:ext>
            </a:extLst>
          </p:cNvPr>
          <p:cNvGrpSpPr/>
          <p:nvPr/>
        </p:nvGrpSpPr>
        <p:grpSpPr>
          <a:xfrm>
            <a:off x="1724191" y="1749333"/>
            <a:ext cx="1068643" cy="369332"/>
            <a:chOff x="3647644" y="5359159"/>
            <a:chExt cx="1068643" cy="369332"/>
          </a:xfrm>
        </p:grpSpPr>
        <p:sp>
          <p:nvSpPr>
            <p:cNvPr id="66" name="TextBox 65">
              <a:extLst>
                <a:ext uri="{FF2B5EF4-FFF2-40B4-BE49-F238E27FC236}">
                  <a16:creationId xmlns:a16="http://schemas.microsoft.com/office/drawing/2014/main" id="{3120CDF9-9DDD-11BA-47D5-94D604C6809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C290E89E-9913-46E8-94E2-5CBA1DBBF667}"/>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705321C4-B964-3134-107A-269D84A90D7D}"/>
              </a:ext>
            </a:extLst>
          </p:cNvPr>
          <p:cNvGrpSpPr/>
          <p:nvPr/>
        </p:nvGrpSpPr>
        <p:grpSpPr>
          <a:xfrm>
            <a:off x="3172129" y="2801609"/>
            <a:ext cx="1076632" cy="369332"/>
            <a:chOff x="2157212" y="5356391"/>
            <a:chExt cx="1076632" cy="369332"/>
          </a:xfrm>
        </p:grpSpPr>
        <p:sp>
          <p:nvSpPr>
            <p:cNvPr id="69" name="TextBox 68">
              <a:extLst>
                <a:ext uri="{FF2B5EF4-FFF2-40B4-BE49-F238E27FC236}">
                  <a16:creationId xmlns:a16="http://schemas.microsoft.com/office/drawing/2014/main" id="{0D139A7A-778D-7039-E003-553A8B559ED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CE9F05A-0298-6785-3419-397FB33CC64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A31B6AED-495D-64DA-B685-D9B7B80E6C59}"/>
              </a:ext>
            </a:extLst>
          </p:cNvPr>
          <p:cNvGrpSpPr/>
          <p:nvPr/>
        </p:nvGrpSpPr>
        <p:grpSpPr>
          <a:xfrm>
            <a:off x="1751146" y="2986275"/>
            <a:ext cx="1076632" cy="369332"/>
            <a:chOff x="2157212" y="5356391"/>
            <a:chExt cx="1076632" cy="369332"/>
          </a:xfrm>
        </p:grpSpPr>
        <p:sp>
          <p:nvSpPr>
            <p:cNvPr id="72" name="TextBox 71">
              <a:extLst>
                <a:ext uri="{FF2B5EF4-FFF2-40B4-BE49-F238E27FC236}">
                  <a16:creationId xmlns:a16="http://schemas.microsoft.com/office/drawing/2014/main" id="{1BC1A704-DBB8-46AC-CDDB-E0776F8E32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DD37683-315B-A52D-2EFB-4C96B061FCF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A0C61510-0CB6-2E0D-747C-9B349F7EB010}"/>
              </a:ext>
            </a:extLst>
          </p:cNvPr>
          <p:cNvGrpSpPr/>
          <p:nvPr/>
        </p:nvGrpSpPr>
        <p:grpSpPr>
          <a:xfrm>
            <a:off x="2036897" y="3155951"/>
            <a:ext cx="1076632" cy="369332"/>
            <a:chOff x="2157212" y="5356391"/>
            <a:chExt cx="1076632" cy="369332"/>
          </a:xfrm>
        </p:grpSpPr>
        <p:sp>
          <p:nvSpPr>
            <p:cNvPr id="75" name="TextBox 74">
              <a:extLst>
                <a:ext uri="{FF2B5EF4-FFF2-40B4-BE49-F238E27FC236}">
                  <a16:creationId xmlns:a16="http://schemas.microsoft.com/office/drawing/2014/main" id="{AA442549-FF6B-2AFD-80A5-C14EE01618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E0791654-5FB7-E719-6AAB-7414356B463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C2D98AA5-6351-A337-5CA7-1FAE6A216F71}"/>
              </a:ext>
            </a:extLst>
          </p:cNvPr>
          <p:cNvGrpSpPr/>
          <p:nvPr/>
        </p:nvGrpSpPr>
        <p:grpSpPr>
          <a:xfrm>
            <a:off x="1044851" y="2451653"/>
            <a:ext cx="1076632" cy="369332"/>
            <a:chOff x="2157212" y="5356391"/>
            <a:chExt cx="1076632" cy="369332"/>
          </a:xfrm>
        </p:grpSpPr>
        <p:sp>
          <p:nvSpPr>
            <p:cNvPr id="78" name="TextBox 77">
              <a:extLst>
                <a:ext uri="{FF2B5EF4-FFF2-40B4-BE49-F238E27FC236}">
                  <a16:creationId xmlns:a16="http://schemas.microsoft.com/office/drawing/2014/main" id="{2CF293E2-BEAF-BB19-A289-DC7D3A9736C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9" name="Straight Arrow Connector 78">
              <a:extLst>
                <a:ext uri="{FF2B5EF4-FFF2-40B4-BE49-F238E27FC236}">
                  <a16:creationId xmlns:a16="http://schemas.microsoft.com/office/drawing/2014/main" id="{ECEBBD7C-F176-D879-B3CA-9382FF14CE3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04A763ED-D3B7-2ADE-ED8A-9DE5B20C8E72}"/>
              </a:ext>
            </a:extLst>
          </p:cNvPr>
          <p:cNvGrpSpPr/>
          <p:nvPr/>
        </p:nvGrpSpPr>
        <p:grpSpPr>
          <a:xfrm>
            <a:off x="1659443" y="3501857"/>
            <a:ext cx="1076632" cy="369332"/>
            <a:chOff x="2157212" y="5356391"/>
            <a:chExt cx="1076632" cy="369332"/>
          </a:xfrm>
        </p:grpSpPr>
        <p:sp>
          <p:nvSpPr>
            <p:cNvPr id="81" name="TextBox 80">
              <a:extLst>
                <a:ext uri="{FF2B5EF4-FFF2-40B4-BE49-F238E27FC236}">
                  <a16:creationId xmlns:a16="http://schemas.microsoft.com/office/drawing/2014/main" id="{8803CDB0-931E-6B62-8D96-DC53F57C96E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2" name="Straight Arrow Connector 81">
              <a:extLst>
                <a:ext uri="{FF2B5EF4-FFF2-40B4-BE49-F238E27FC236}">
                  <a16:creationId xmlns:a16="http://schemas.microsoft.com/office/drawing/2014/main" id="{C32A2B13-2C03-2C4A-F410-83422A309E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4FF23055-D9ED-482D-DE60-302912251FA1}"/>
              </a:ext>
            </a:extLst>
          </p:cNvPr>
          <p:cNvSpPr txBox="1"/>
          <p:nvPr/>
        </p:nvSpPr>
        <p:spPr>
          <a:xfrm>
            <a:off x="5076845" y="2459148"/>
            <a:ext cx="312544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Python Exception Handling</a:t>
            </a:r>
            <a:endParaRPr lang="en-US" dirty="0"/>
          </a:p>
        </p:txBody>
      </p:sp>
    </p:spTree>
    <p:extLst>
      <p:ext uri="{BB962C8B-B14F-4D97-AF65-F5344CB8AC3E}">
        <p14:creationId xmlns:p14="http://schemas.microsoft.com/office/powerpoint/2010/main" val="48149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right)">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righ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right)">
                                      <p:cBhvr>
                                        <p:cTn id="36" dur="500"/>
                                        <p:tgtEl>
                                          <p:spTgt spid="77"/>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83"/>
                                        </p:tgtEl>
                                        <p:attrNameLst>
                                          <p:attrName>style.visibility</p:attrName>
                                        </p:attrNameLst>
                                      </p:cBhvr>
                                      <p:to>
                                        <p:strVal val="visible"/>
                                      </p:to>
                                    </p:set>
                                    <p:animEffect transition="in" filter="wipe(left)">
                                      <p:cBhvr>
                                        <p:cTn id="40" dur="500"/>
                                        <p:tgtEl>
                                          <p:spTgt spid="8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right)">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wipe(right)">
                                      <p:cBhvr>
                                        <p:cTn id="55" dur="500"/>
                                        <p:tgtEl>
                                          <p:spTgt spid="7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right)">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9" name="Picture 8">
            <a:extLst>
              <a:ext uri="{FF2B5EF4-FFF2-40B4-BE49-F238E27FC236}">
                <a16:creationId xmlns:a16="http://schemas.microsoft.com/office/drawing/2014/main" id="{A433A142-19B9-BF32-BAEF-6D8D40C68D11}"/>
              </a:ext>
            </a:extLst>
          </p:cNvPr>
          <p:cNvPicPr>
            <a:picLocks noChangeAspect="1"/>
          </p:cNvPicPr>
          <p:nvPr/>
        </p:nvPicPr>
        <p:blipFill>
          <a:blip r:embed="rId2"/>
          <a:stretch>
            <a:fillRect/>
          </a:stretch>
        </p:blipFill>
        <p:spPr>
          <a:xfrm>
            <a:off x="326521" y="410097"/>
            <a:ext cx="5387833" cy="6230546"/>
          </a:xfrm>
          <a:prstGeom prst="rect">
            <a:avLst/>
          </a:prstGeom>
          <a:ln>
            <a:solidFill>
              <a:schemeClr val="tx1"/>
            </a:solidFill>
          </a:ln>
        </p:spPr>
      </p:pic>
      <p:sp>
        <p:nvSpPr>
          <p:cNvPr id="83" name="TextBox 82">
            <a:extLst>
              <a:ext uri="{FF2B5EF4-FFF2-40B4-BE49-F238E27FC236}">
                <a16:creationId xmlns:a16="http://schemas.microsoft.com/office/drawing/2014/main" id="{4FF23055-D9ED-482D-DE60-302912251FA1}"/>
              </a:ext>
            </a:extLst>
          </p:cNvPr>
          <p:cNvSpPr txBox="1"/>
          <p:nvPr/>
        </p:nvSpPr>
        <p:spPr>
          <a:xfrm>
            <a:off x="5076845" y="2459148"/>
            <a:ext cx="3125449"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3"/>
              </a:rPr>
              <a:t>Python Exception Handling</a:t>
            </a:r>
            <a:endParaRPr lang="en-US" dirty="0"/>
          </a:p>
        </p:txBody>
      </p:sp>
      <p:grpSp>
        <p:nvGrpSpPr>
          <p:cNvPr id="36" name="Group 35">
            <a:extLst>
              <a:ext uri="{FF2B5EF4-FFF2-40B4-BE49-F238E27FC236}">
                <a16:creationId xmlns:a16="http://schemas.microsoft.com/office/drawing/2014/main" id="{0AEB9134-DC43-9041-65AE-6828CE5B4D74}"/>
              </a:ext>
            </a:extLst>
          </p:cNvPr>
          <p:cNvGrpSpPr/>
          <p:nvPr/>
        </p:nvGrpSpPr>
        <p:grpSpPr>
          <a:xfrm>
            <a:off x="2813692" y="4049067"/>
            <a:ext cx="1076632" cy="369332"/>
            <a:chOff x="4968362" y="2079211"/>
            <a:chExt cx="1076632" cy="369332"/>
          </a:xfrm>
        </p:grpSpPr>
        <p:cxnSp>
          <p:nvCxnSpPr>
            <p:cNvPr id="37" name="Straight Arrow Connector 36">
              <a:extLst>
                <a:ext uri="{FF2B5EF4-FFF2-40B4-BE49-F238E27FC236}">
                  <a16:creationId xmlns:a16="http://schemas.microsoft.com/office/drawing/2014/main" id="{28E33401-09AB-5903-3AC8-6F71619FDE9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A36D0DD-2B12-0561-844D-595D079C405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32A8DF71-FC6E-6178-F5E8-9E60302E5AF5}"/>
              </a:ext>
            </a:extLst>
          </p:cNvPr>
          <p:cNvGrpSpPr/>
          <p:nvPr/>
        </p:nvGrpSpPr>
        <p:grpSpPr>
          <a:xfrm>
            <a:off x="2006305" y="4396707"/>
            <a:ext cx="1076632" cy="369332"/>
            <a:chOff x="4704120" y="2356972"/>
            <a:chExt cx="1076632" cy="369332"/>
          </a:xfrm>
        </p:grpSpPr>
        <p:cxnSp>
          <p:nvCxnSpPr>
            <p:cNvPr id="40" name="Straight Arrow Connector 39">
              <a:extLst>
                <a:ext uri="{FF2B5EF4-FFF2-40B4-BE49-F238E27FC236}">
                  <a16:creationId xmlns:a16="http://schemas.microsoft.com/office/drawing/2014/main" id="{49E538A6-9B1F-5E20-ABF0-92388914166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E0BAFCC-3BD6-F3E6-5C99-AE9743BF79B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F3D1CB0-635F-B33B-DF9B-D66F1EBE3871}"/>
              </a:ext>
            </a:extLst>
          </p:cNvPr>
          <p:cNvGrpSpPr/>
          <p:nvPr/>
        </p:nvGrpSpPr>
        <p:grpSpPr>
          <a:xfrm>
            <a:off x="2267914" y="4566383"/>
            <a:ext cx="1068643" cy="369332"/>
            <a:chOff x="3647644" y="4910075"/>
            <a:chExt cx="1068643" cy="369332"/>
          </a:xfrm>
        </p:grpSpPr>
        <p:sp>
          <p:nvSpPr>
            <p:cNvPr id="43" name="TextBox 42">
              <a:extLst>
                <a:ext uri="{FF2B5EF4-FFF2-40B4-BE49-F238E27FC236}">
                  <a16:creationId xmlns:a16="http://schemas.microsoft.com/office/drawing/2014/main" id="{FB334378-2102-6BC3-F307-B117243E28D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00A254D9-FD26-D61F-EB5A-D38FF83D638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B144E059-354B-EF9B-8357-5A5176F16634}"/>
              </a:ext>
            </a:extLst>
          </p:cNvPr>
          <p:cNvGrpSpPr/>
          <p:nvPr/>
        </p:nvGrpSpPr>
        <p:grpSpPr>
          <a:xfrm>
            <a:off x="2760627" y="4757751"/>
            <a:ext cx="1064340" cy="369332"/>
            <a:chOff x="3647644" y="5421073"/>
            <a:chExt cx="1064340" cy="369332"/>
          </a:xfrm>
        </p:grpSpPr>
        <p:sp>
          <p:nvSpPr>
            <p:cNvPr id="46" name="TextBox 45">
              <a:extLst>
                <a:ext uri="{FF2B5EF4-FFF2-40B4-BE49-F238E27FC236}">
                  <a16:creationId xmlns:a16="http://schemas.microsoft.com/office/drawing/2014/main" id="{F70D6CF2-BEB8-F0E7-FB08-9C267628FDA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7A39188-2395-020C-F589-116C0C28520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8C92608-4D56-B0BA-B3CE-180BEE387A06}"/>
              </a:ext>
            </a:extLst>
          </p:cNvPr>
          <p:cNvGrpSpPr/>
          <p:nvPr/>
        </p:nvGrpSpPr>
        <p:grpSpPr>
          <a:xfrm>
            <a:off x="2915846" y="4919081"/>
            <a:ext cx="1068643" cy="369332"/>
            <a:chOff x="3647644" y="5359159"/>
            <a:chExt cx="1068643" cy="369332"/>
          </a:xfrm>
        </p:grpSpPr>
        <p:sp>
          <p:nvSpPr>
            <p:cNvPr id="49" name="TextBox 48">
              <a:extLst>
                <a:ext uri="{FF2B5EF4-FFF2-40B4-BE49-F238E27FC236}">
                  <a16:creationId xmlns:a16="http://schemas.microsoft.com/office/drawing/2014/main" id="{ED66748F-4DD2-B6B3-5ADE-A14644F6861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0DD5543E-D9E1-3B05-A732-2CD84F30D44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8E4EE2A3-916E-EF20-50A7-C258AC6FEDB7}"/>
              </a:ext>
            </a:extLst>
          </p:cNvPr>
          <p:cNvGrpSpPr/>
          <p:nvPr/>
        </p:nvGrpSpPr>
        <p:grpSpPr>
          <a:xfrm>
            <a:off x="2897999" y="5448962"/>
            <a:ext cx="1076632" cy="369332"/>
            <a:chOff x="2157212" y="5356391"/>
            <a:chExt cx="1076632" cy="369332"/>
          </a:xfrm>
        </p:grpSpPr>
        <p:sp>
          <p:nvSpPr>
            <p:cNvPr id="52" name="TextBox 51">
              <a:extLst>
                <a:ext uri="{FF2B5EF4-FFF2-40B4-BE49-F238E27FC236}">
                  <a16:creationId xmlns:a16="http://schemas.microsoft.com/office/drawing/2014/main" id="{3B8339B6-309B-3842-CD4E-A70A2270AA9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6BB6187F-481B-A6AB-5FAA-245085F8B6C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684B08B3-83EB-7F6A-81F5-3D74B7BC68C6}"/>
              </a:ext>
            </a:extLst>
          </p:cNvPr>
          <p:cNvGrpSpPr/>
          <p:nvPr/>
        </p:nvGrpSpPr>
        <p:grpSpPr>
          <a:xfrm>
            <a:off x="3068529" y="5803304"/>
            <a:ext cx="1076632" cy="369332"/>
            <a:chOff x="2157212" y="5356391"/>
            <a:chExt cx="1076632" cy="369332"/>
          </a:xfrm>
        </p:grpSpPr>
        <p:sp>
          <p:nvSpPr>
            <p:cNvPr id="86" name="TextBox 85">
              <a:extLst>
                <a:ext uri="{FF2B5EF4-FFF2-40B4-BE49-F238E27FC236}">
                  <a16:creationId xmlns:a16="http://schemas.microsoft.com/office/drawing/2014/main" id="{A9D3AC08-8042-2A71-C389-22FDF641FE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A7738EEB-05A9-74A5-8462-C87CA523C9E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7FF9FA8-38BC-71E4-F5E0-0DAFE6A2B36E}"/>
              </a:ext>
            </a:extLst>
          </p:cNvPr>
          <p:cNvGrpSpPr/>
          <p:nvPr/>
        </p:nvGrpSpPr>
        <p:grpSpPr>
          <a:xfrm>
            <a:off x="2131383" y="6154382"/>
            <a:ext cx="1076632" cy="369332"/>
            <a:chOff x="2157212" y="5356391"/>
            <a:chExt cx="1076632" cy="369332"/>
          </a:xfrm>
        </p:grpSpPr>
        <p:sp>
          <p:nvSpPr>
            <p:cNvPr id="89" name="TextBox 88">
              <a:extLst>
                <a:ext uri="{FF2B5EF4-FFF2-40B4-BE49-F238E27FC236}">
                  <a16:creationId xmlns:a16="http://schemas.microsoft.com/office/drawing/2014/main" id="{D8EBCAFE-B4D2-8996-945F-DAD77B1F1B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53077AC7-9F9F-6A83-712B-D0E139C3643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AE9F6A1-4D18-A637-81AF-9AB55C2891AC}"/>
              </a:ext>
            </a:extLst>
          </p:cNvPr>
          <p:cNvGrpSpPr/>
          <p:nvPr/>
        </p:nvGrpSpPr>
        <p:grpSpPr>
          <a:xfrm>
            <a:off x="1451455" y="5267708"/>
            <a:ext cx="1076632" cy="369332"/>
            <a:chOff x="2157212" y="5356391"/>
            <a:chExt cx="1076632" cy="369332"/>
          </a:xfrm>
        </p:grpSpPr>
        <p:sp>
          <p:nvSpPr>
            <p:cNvPr id="92" name="TextBox 91">
              <a:extLst>
                <a:ext uri="{FF2B5EF4-FFF2-40B4-BE49-F238E27FC236}">
                  <a16:creationId xmlns:a16="http://schemas.microsoft.com/office/drawing/2014/main" id="{D6936D58-70D5-5365-6BB9-78CBF458C97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39EF56E-8053-653A-8E57-E07958158C5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F43A4C4-5956-A1B4-5D25-05FD53D26473}"/>
              </a:ext>
            </a:extLst>
          </p:cNvPr>
          <p:cNvGrpSpPr/>
          <p:nvPr/>
        </p:nvGrpSpPr>
        <p:grpSpPr>
          <a:xfrm>
            <a:off x="1605058" y="6324058"/>
            <a:ext cx="1076632" cy="369332"/>
            <a:chOff x="2157212" y="5356391"/>
            <a:chExt cx="1076632" cy="369332"/>
          </a:xfrm>
        </p:grpSpPr>
        <p:sp>
          <p:nvSpPr>
            <p:cNvPr id="95" name="TextBox 94">
              <a:extLst>
                <a:ext uri="{FF2B5EF4-FFF2-40B4-BE49-F238E27FC236}">
                  <a16:creationId xmlns:a16="http://schemas.microsoft.com/office/drawing/2014/main" id="{80258814-A591-7710-8442-039136107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44A8058D-FEFC-83C7-825B-5ACD0F81C38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TextBox 96">
            <a:extLst>
              <a:ext uri="{FF2B5EF4-FFF2-40B4-BE49-F238E27FC236}">
                <a16:creationId xmlns:a16="http://schemas.microsoft.com/office/drawing/2014/main" id="{52D2AA67-C2CF-7D48-DA24-E78D75CC3AAB}"/>
              </a:ext>
            </a:extLst>
          </p:cNvPr>
          <p:cNvSpPr txBox="1"/>
          <p:nvPr/>
        </p:nvSpPr>
        <p:spPr>
          <a:xfrm>
            <a:off x="5072437" y="4561783"/>
            <a:ext cx="233846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pPr algn="ctr"/>
            <a:r>
              <a:rPr lang="en-US" dirty="0">
                <a:hlinkClick r:id="rId4"/>
              </a:rPr>
              <a:t>Dictionaries in Python</a:t>
            </a:r>
            <a:endParaRPr lang="en-US" dirty="0"/>
          </a:p>
        </p:txBody>
      </p:sp>
    </p:spTree>
    <p:extLst>
      <p:ext uri="{BB962C8B-B14F-4D97-AF65-F5344CB8AC3E}">
        <p14:creationId xmlns:p14="http://schemas.microsoft.com/office/powerpoint/2010/main" val="5278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7"/>
                                        </p:tgtEl>
                                        <p:attrNameLst>
                                          <p:attrName>style.visibility</p:attrName>
                                        </p:attrNameLst>
                                      </p:cBhvr>
                                      <p:to>
                                        <p:strVal val="visible"/>
                                      </p:to>
                                    </p:set>
                                    <p:animEffect transition="in" filter="wipe(left)">
                                      <p:cBhvr>
                                        <p:cTn id="16" dur="500"/>
                                        <p:tgtEl>
                                          <p:spTgt spid="9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right)">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right)">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right)">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wipe(right)">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right)">
                                      <p:cBhvr>
                                        <p:cTn id="41" dur="500"/>
                                        <p:tgtEl>
                                          <p:spTgt spid="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wipe(right)">
                                      <p:cBhvr>
                                        <p:cTn id="46" dur="500"/>
                                        <p:tgtEl>
                                          <p:spTgt spid="8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wipe(right)">
                                      <p:cBhvr>
                                        <p:cTn id="51" dur="500"/>
                                        <p:tgtEl>
                                          <p:spTgt spid="8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wipe(right)">
                                      <p:cBhvr>
                                        <p:cTn id="56"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178273" y="335146"/>
            <a:ext cx="2639206" cy="1325563"/>
          </a:xfrm>
        </p:spPr>
        <p:txBody>
          <a:bodyPr>
            <a:normAutofit/>
          </a:bodyPr>
          <a:lstStyle/>
          <a:p>
            <a:pPr algn="ctr"/>
            <a:r>
              <a:rPr lang="en-US" sz="3200" b="1" dirty="0">
                <a:solidFill>
                  <a:srgbClr val="0070C0"/>
                </a:solidFill>
                <a:latin typeface="+mn-lt"/>
              </a:rPr>
              <a:t>View</a:t>
            </a:r>
            <a:r>
              <a:rPr lang="en-US" sz="3200" dirty="0">
                <a:latin typeface="+mn-lt"/>
              </a:rPr>
              <a:t> Cell 1 seq_orf.ipynb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5" name="Picture 4">
            <a:extLst>
              <a:ext uri="{FF2B5EF4-FFF2-40B4-BE49-F238E27FC236}">
                <a16:creationId xmlns:a16="http://schemas.microsoft.com/office/drawing/2014/main" id="{3F51D0F7-8924-58F3-7510-8673964163B6}"/>
              </a:ext>
            </a:extLst>
          </p:cNvPr>
          <p:cNvPicPr>
            <a:picLocks noChangeAspect="1"/>
          </p:cNvPicPr>
          <p:nvPr/>
        </p:nvPicPr>
        <p:blipFill>
          <a:blip r:embed="rId2"/>
          <a:stretch>
            <a:fillRect/>
          </a:stretch>
        </p:blipFill>
        <p:spPr>
          <a:xfrm>
            <a:off x="401473" y="526319"/>
            <a:ext cx="5312854" cy="6195157"/>
          </a:xfrm>
          <a:prstGeom prst="rect">
            <a:avLst/>
          </a:prstGeom>
          <a:ln>
            <a:solidFill>
              <a:schemeClr val="tx1"/>
            </a:solidFill>
          </a:ln>
        </p:spPr>
      </p:pic>
      <p:grpSp>
        <p:nvGrpSpPr>
          <p:cNvPr id="53" name="Group 52">
            <a:extLst>
              <a:ext uri="{FF2B5EF4-FFF2-40B4-BE49-F238E27FC236}">
                <a16:creationId xmlns:a16="http://schemas.microsoft.com/office/drawing/2014/main" id="{61CFDDB6-D487-D8F6-FF8B-67B8E3EBA776}"/>
              </a:ext>
            </a:extLst>
          </p:cNvPr>
          <p:cNvGrpSpPr/>
          <p:nvPr/>
        </p:nvGrpSpPr>
        <p:grpSpPr>
          <a:xfrm>
            <a:off x="2768722" y="469069"/>
            <a:ext cx="1076632" cy="369332"/>
            <a:chOff x="4968362" y="2079211"/>
            <a:chExt cx="1076632" cy="369332"/>
          </a:xfrm>
        </p:grpSpPr>
        <p:cxnSp>
          <p:nvCxnSpPr>
            <p:cNvPr id="54" name="Straight Arrow Connector 53">
              <a:extLst>
                <a:ext uri="{FF2B5EF4-FFF2-40B4-BE49-F238E27FC236}">
                  <a16:creationId xmlns:a16="http://schemas.microsoft.com/office/drawing/2014/main" id="{34FF3279-54E6-7A35-2656-C45396C6016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F3D98E3-BB22-1CC0-3BB5-9D977B3901C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6773ADB-F0D0-B1AB-26A9-1D57E1938A1C}"/>
              </a:ext>
            </a:extLst>
          </p:cNvPr>
          <p:cNvGrpSpPr/>
          <p:nvPr/>
        </p:nvGrpSpPr>
        <p:grpSpPr>
          <a:xfrm>
            <a:off x="3855509" y="781152"/>
            <a:ext cx="1076632" cy="369332"/>
            <a:chOff x="4704120" y="2356972"/>
            <a:chExt cx="1076632" cy="369332"/>
          </a:xfrm>
        </p:grpSpPr>
        <p:cxnSp>
          <p:nvCxnSpPr>
            <p:cNvPr id="57" name="Straight Arrow Connector 56">
              <a:extLst>
                <a:ext uri="{FF2B5EF4-FFF2-40B4-BE49-F238E27FC236}">
                  <a16:creationId xmlns:a16="http://schemas.microsoft.com/office/drawing/2014/main" id="{8248A08A-EC54-DEAE-C900-E1F965357D0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5DD0AF4-19B2-F322-39A3-E69454A2814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9" name="Group 58">
            <a:extLst>
              <a:ext uri="{FF2B5EF4-FFF2-40B4-BE49-F238E27FC236}">
                <a16:creationId xmlns:a16="http://schemas.microsoft.com/office/drawing/2014/main" id="{0DEF58F1-0E7A-A4CF-444D-AA763B047B85}"/>
              </a:ext>
            </a:extLst>
          </p:cNvPr>
          <p:cNvGrpSpPr/>
          <p:nvPr/>
        </p:nvGrpSpPr>
        <p:grpSpPr>
          <a:xfrm>
            <a:off x="3578196" y="1260017"/>
            <a:ext cx="1068643" cy="369332"/>
            <a:chOff x="3647644" y="4910075"/>
            <a:chExt cx="1068643" cy="369332"/>
          </a:xfrm>
        </p:grpSpPr>
        <p:sp>
          <p:nvSpPr>
            <p:cNvPr id="60" name="TextBox 59">
              <a:extLst>
                <a:ext uri="{FF2B5EF4-FFF2-40B4-BE49-F238E27FC236}">
                  <a16:creationId xmlns:a16="http://schemas.microsoft.com/office/drawing/2014/main" id="{9CB4D0F0-4A5B-F22D-8ED9-CFD3C7D717A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BE70BEA8-B197-17FA-9232-641D56EC4BF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0D98CE20-D83C-6600-057B-C5A98917EF63}"/>
              </a:ext>
            </a:extLst>
          </p:cNvPr>
          <p:cNvGrpSpPr/>
          <p:nvPr/>
        </p:nvGrpSpPr>
        <p:grpSpPr>
          <a:xfrm>
            <a:off x="1839332" y="1593840"/>
            <a:ext cx="1064340" cy="369332"/>
            <a:chOff x="3647644" y="5421073"/>
            <a:chExt cx="1064340" cy="369332"/>
          </a:xfrm>
        </p:grpSpPr>
        <p:sp>
          <p:nvSpPr>
            <p:cNvPr id="63" name="TextBox 62">
              <a:extLst>
                <a:ext uri="{FF2B5EF4-FFF2-40B4-BE49-F238E27FC236}">
                  <a16:creationId xmlns:a16="http://schemas.microsoft.com/office/drawing/2014/main" id="{C4230281-659C-D2F2-CAFC-E7AD142F3B8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0F8812F9-2FF5-C74F-7EA1-F2249DF2299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F56E90C-FAA2-1E3D-EE4F-4D95443A91BC}"/>
              </a:ext>
            </a:extLst>
          </p:cNvPr>
          <p:cNvGrpSpPr/>
          <p:nvPr/>
        </p:nvGrpSpPr>
        <p:grpSpPr>
          <a:xfrm>
            <a:off x="3133453" y="2366003"/>
            <a:ext cx="1068643" cy="369332"/>
            <a:chOff x="3647644" y="5359159"/>
            <a:chExt cx="1068643" cy="369332"/>
          </a:xfrm>
        </p:grpSpPr>
        <p:sp>
          <p:nvSpPr>
            <p:cNvPr id="66" name="TextBox 65">
              <a:extLst>
                <a:ext uri="{FF2B5EF4-FFF2-40B4-BE49-F238E27FC236}">
                  <a16:creationId xmlns:a16="http://schemas.microsoft.com/office/drawing/2014/main" id="{3E92BA78-E6F2-DFEB-2D41-D50E2D6A64B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E50A9D78-9425-3EED-C948-EC683029E45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871AF9C-48D8-794D-FD10-9BA68C042861}"/>
              </a:ext>
            </a:extLst>
          </p:cNvPr>
          <p:cNvGrpSpPr/>
          <p:nvPr/>
        </p:nvGrpSpPr>
        <p:grpSpPr>
          <a:xfrm>
            <a:off x="2628979" y="4005152"/>
            <a:ext cx="1076632" cy="369332"/>
            <a:chOff x="2157212" y="5356391"/>
            <a:chExt cx="1076632" cy="369332"/>
          </a:xfrm>
        </p:grpSpPr>
        <p:sp>
          <p:nvSpPr>
            <p:cNvPr id="69" name="TextBox 68">
              <a:extLst>
                <a:ext uri="{FF2B5EF4-FFF2-40B4-BE49-F238E27FC236}">
                  <a16:creationId xmlns:a16="http://schemas.microsoft.com/office/drawing/2014/main" id="{01A689B4-498A-D13E-DB34-A9B214E69F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59427EEF-FA53-E1BF-DD93-2DB7F5544DB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DC59D9A4-1259-F3EF-0AF9-2C5FC2E4C0E7}"/>
              </a:ext>
            </a:extLst>
          </p:cNvPr>
          <p:cNvGrpSpPr/>
          <p:nvPr/>
        </p:nvGrpSpPr>
        <p:grpSpPr>
          <a:xfrm>
            <a:off x="2798706" y="4501149"/>
            <a:ext cx="1076632" cy="369332"/>
            <a:chOff x="2157212" y="5356391"/>
            <a:chExt cx="1076632" cy="369332"/>
          </a:xfrm>
        </p:grpSpPr>
        <p:sp>
          <p:nvSpPr>
            <p:cNvPr id="72" name="TextBox 71">
              <a:extLst>
                <a:ext uri="{FF2B5EF4-FFF2-40B4-BE49-F238E27FC236}">
                  <a16:creationId xmlns:a16="http://schemas.microsoft.com/office/drawing/2014/main" id="{B878E65B-9C98-0BDA-E486-00C8E96BFA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53DA931B-4A4F-E5DE-5469-64B0B4C8B7B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6350071C-D0B4-C1C3-4ABE-08F39772B31C}"/>
              </a:ext>
            </a:extLst>
          </p:cNvPr>
          <p:cNvGrpSpPr/>
          <p:nvPr/>
        </p:nvGrpSpPr>
        <p:grpSpPr>
          <a:xfrm>
            <a:off x="3603661" y="5314168"/>
            <a:ext cx="1076632" cy="369332"/>
            <a:chOff x="2157212" y="5356391"/>
            <a:chExt cx="1076632" cy="369332"/>
          </a:xfrm>
        </p:grpSpPr>
        <p:sp>
          <p:nvSpPr>
            <p:cNvPr id="75" name="TextBox 74">
              <a:extLst>
                <a:ext uri="{FF2B5EF4-FFF2-40B4-BE49-F238E27FC236}">
                  <a16:creationId xmlns:a16="http://schemas.microsoft.com/office/drawing/2014/main" id="{FE527826-EF00-C97A-7ED1-148C355D9F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CBB08760-4FEB-6D68-5FA1-5CAF40FB4D4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4B809D7B-BC1F-FC03-88CE-BEB01389991E}"/>
              </a:ext>
            </a:extLst>
          </p:cNvPr>
          <p:cNvGrpSpPr/>
          <p:nvPr/>
        </p:nvGrpSpPr>
        <p:grpSpPr>
          <a:xfrm>
            <a:off x="5131005" y="3204057"/>
            <a:ext cx="1076632" cy="369332"/>
            <a:chOff x="2157212" y="5356391"/>
            <a:chExt cx="1076632" cy="369332"/>
          </a:xfrm>
        </p:grpSpPr>
        <p:sp>
          <p:nvSpPr>
            <p:cNvPr id="78" name="TextBox 77">
              <a:extLst>
                <a:ext uri="{FF2B5EF4-FFF2-40B4-BE49-F238E27FC236}">
                  <a16:creationId xmlns:a16="http://schemas.microsoft.com/office/drawing/2014/main" id="{4F70931C-5B14-4C36-6EFC-F7B0D96602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9" name="Straight Arrow Connector 78">
              <a:extLst>
                <a:ext uri="{FF2B5EF4-FFF2-40B4-BE49-F238E27FC236}">
                  <a16:creationId xmlns:a16="http://schemas.microsoft.com/office/drawing/2014/main" id="{8A5C2C77-070D-C4BD-12EC-1522962E59B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ACF4EA67-8AE7-67B5-EC79-40D8202A5B69}"/>
              </a:ext>
            </a:extLst>
          </p:cNvPr>
          <p:cNvGrpSpPr/>
          <p:nvPr/>
        </p:nvGrpSpPr>
        <p:grpSpPr>
          <a:xfrm>
            <a:off x="4556199" y="6124530"/>
            <a:ext cx="1076632" cy="369332"/>
            <a:chOff x="2157212" y="5356391"/>
            <a:chExt cx="1076632" cy="369332"/>
          </a:xfrm>
        </p:grpSpPr>
        <p:sp>
          <p:nvSpPr>
            <p:cNvPr id="81" name="TextBox 80">
              <a:extLst>
                <a:ext uri="{FF2B5EF4-FFF2-40B4-BE49-F238E27FC236}">
                  <a16:creationId xmlns:a16="http://schemas.microsoft.com/office/drawing/2014/main" id="{3F2A400B-49DA-E3E0-299E-CF5C5CE529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2" name="Straight Arrow Connector 81">
              <a:extLst>
                <a:ext uri="{FF2B5EF4-FFF2-40B4-BE49-F238E27FC236}">
                  <a16:creationId xmlns:a16="http://schemas.microsoft.com/office/drawing/2014/main" id="{1895CC98-2E30-7F6B-7532-E7F3DB111C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761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right)">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right)">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right)">
                                      <p:cBhvr>
                                        <p:cTn id="21" dur="500"/>
                                        <p:tgtEl>
                                          <p:spTgt spid="5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wipe(right)">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righ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right)">
                                      <p:cBhvr>
                                        <p:cTn id="36" dur="500"/>
                                        <p:tgtEl>
                                          <p:spTgt spid="7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wipe(right)">
                                      <p:cBhvr>
                                        <p:cTn id="41" dur="500"/>
                                        <p:tgtEl>
                                          <p:spTgt spid="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right)">
                                      <p:cBhvr>
                                        <p:cTn id="46" dur="500"/>
                                        <p:tgtEl>
                                          <p:spTgt spid="7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right)">
                                      <p:cBhvr>
                                        <p:cTn id="51" dur="500"/>
                                        <p:tgtEl>
                                          <p:spTgt spid="7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right)">
                                      <p:cBhvr>
                                        <p:cTn id="5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seq_orf.ipynb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sp>
        <p:nvSpPr>
          <p:cNvPr id="43" name="Rectangle 42">
            <a:extLst>
              <a:ext uri="{FF2B5EF4-FFF2-40B4-BE49-F238E27FC236}">
                <a16:creationId xmlns:a16="http://schemas.microsoft.com/office/drawing/2014/main" id="{A97A2952-331D-409A-9642-BDB37B3D7A8A}"/>
              </a:ext>
            </a:extLst>
          </p:cNvPr>
          <p:cNvSpPr/>
          <p:nvPr/>
        </p:nvSpPr>
        <p:spPr>
          <a:xfrm>
            <a:off x="2593564" y="1530309"/>
            <a:ext cx="1196771" cy="20053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151E63-8C15-7D5D-C06F-9FC54EFE5332}"/>
              </a:ext>
            </a:extLst>
          </p:cNvPr>
          <p:cNvPicPr>
            <a:picLocks noChangeAspect="1"/>
          </p:cNvPicPr>
          <p:nvPr/>
        </p:nvPicPr>
        <p:blipFill>
          <a:blip r:embed="rId3"/>
          <a:stretch>
            <a:fillRect/>
          </a:stretch>
        </p:blipFill>
        <p:spPr>
          <a:xfrm>
            <a:off x="1011181" y="1653429"/>
            <a:ext cx="6926766" cy="1161768"/>
          </a:xfrm>
          <a:prstGeom prst="rect">
            <a:avLst/>
          </a:prstGeom>
          <a:ln>
            <a:solidFill>
              <a:schemeClr val="tx1"/>
            </a:solid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A5733530-BA6C-E74C-20D5-28188DC2ABEB}"/>
              </a:ext>
            </a:extLst>
          </p:cNvPr>
          <p:cNvGrpSpPr/>
          <p:nvPr/>
        </p:nvGrpSpPr>
        <p:grpSpPr>
          <a:xfrm>
            <a:off x="7718224" y="1787003"/>
            <a:ext cx="1076632" cy="369332"/>
            <a:chOff x="4968362" y="2079211"/>
            <a:chExt cx="1076632" cy="369332"/>
          </a:xfrm>
        </p:grpSpPr>
        <p:cxnSp>
          <p:nvCxnSpPr>
            <p:cNvPr id="12" name="Straight Arrow Connector 11">
              <a:extLst>
                <a:ext uri="{FF2B5EF4-FFF2-40B4-BE49-F238E27FC236}">
                  <a16:creationId xmlns:a16="http://schemas.microsoft.com/office/drawing/2014/main" id="{62B33817-4FE2-DC80-FA31-03519999E0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1F00BC-1AF5-A747-20A0-C6402E4D4E8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3324A82F-E894-7F1B-A18C-CA73F84BEB08}"/>
              </a:ext>
            </a:extLst>
          </p:cNvPr>
          <p:cNvGrpSpPr/>
          <p:nvPr/>
        </p:nvGrpSpPr>
        <p:grpSpPr>
          <a:xfrm>
            <a:off x="7718224" y="1966738"/>
            <a:ext cx="1076632" cy="369332"/>
            <a:chOff x="4704120" y="2356972"/>
            <a:chExt cx="1076632" cy="369332"/>
          </a:xfrm>
        </p:grpSpPr>
        <p:cxnSp>
          <p:nvCxnSpPr>
            <p:cNvPr id="15" name="Straight Arrow Connector 14">
              <a:extLst>
                <a:ext uri="{FF2B5EF4-FFF2-40B4-BE49-F238E27FC236}">
                  <a16:creationId xmlns:a16="http://schemas.microsoft.com/office/drawing/2014/main" id="{BA65F579-B044-1B4A-94D0-C8CD687608C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709DE33-BA0F-C0FB-C4A2-67FB63C12B5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813F71DE-DC25-75EB-C263-39CA68EE81A8}"/>
              </a:ext>
            </a:extLst>
          </p:cNvPr>
          <p:cNvGrpSpPr/>
          <p:nvPr/>
        </p:nvGrpSpPr>
        <p:grpSpPr>
          <a:xfrm>
            <a:off x="7035065" y="2150024"/>
            <a:ext cx="1068643" cy="369332"/>
            <a:chOff x="3647644" y="4910075"/>
            <a:chExt cx="1068643" cy="369332"/>
          </a:xfrm>
        </p:grpSpPr>
        <p:sp>
          <p:nvSpPr>
            <p:cNvPr id="18" name="TextBox 17">
              <a:extLst>
                <a:ext uri="{FF2B5EF4-FFF2-40B4-BE49-F238E27FC236}">
                  <a16:creationId xmlns:a16="http://schemas.microsoft.com/office/drawing/2014/main" id="{982501D7-3CBB-4B53-9206-82864024788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95274CAF-42EF-1A43-C36D-7FA3BCB79C0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6F5B5E1-A866-84DA-4A00-86CBC6329D6B}"/>
              </a:ext>
            </a:extLst>
          </p:cNvPr>
          <p:cNvGrpSpPr/>
          <p:nvPr/>
        </p:nvGrpSpPr>
        <p:grpSpPr>
          <a:xfrm>
            <a:off x="7793926" y="2342881"/>
            <a:ext cx="1064340" cy="369332"/>
            <a:chOff x="3647644" y="5421073"/>
            <a:chExt cx="1064340" cy="369332"/>
          </a:xfrm>
        </p:grpSpPr>
        <p:sp>
          <p:nvSpPr>
            <p:cNvPr id="21" name="TextBox 20">
              <a:extLst>
                <a:ext uri="{FF2B5EF4-FFF2-40B4-BE49-F238E27FC236}">
                  <a16:creationId xmlns:a16="http://schemas.microsoft.com/office/drawing/2014/main" id="{3583A026-4DEB-C2DB-6D52-5A5B584F9BD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1AA43180-D1F6-41F1-6149-855E8675116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1A80806-6B71-030B-6401-6D0C96409B51}"/>
              </a:ext>
            </a:extLst>
          </p:cNvPr>
          <p:cNvGrpSpPr/>
          <p:nvPr/>
        </p:nvGrpSpPr>
        <p:grpSpPr>
          <a:xfrm>
            <a:off x="4672471" y="2526696"/>
            <a:ext cx="1068643" cy="369332"/>
            <a:chOff x="3647644" y="5359159"/>
            <a:chExt cx="1068643" cy="369332"/>
          </a:xfrm>
        </p:grpSpPr>
        <p:sp>
          <p:nvSpPr>
            <p:cNvPr id="24" name="TextBox 23">
              <a:extLst>
                <a:ext uri="{FF2B5EF4-FFF2-40B4-BE49-F238E27FC236}">
                  <a16:creationId xmlns:a16="http://schemas.microsoft.com/office/drawing/2014/main" id="{D3A0CC73-0D35-794D-B396-CC8DE90B8CB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A65F2357-2A1F-26E1-6C02-E8C4D140785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 name="Rectangle 7">
            <a:extLst>
              <a:ext uri="{FF2B5EF4-FFF2-40B4-BE49-F238E27FC236}">
                <a16:creationId xmlns:a16="http://schemas.microsoft.com/office/drawing/2014/main" id="{123F208B-1596-C07C-6072-88794FCD4A4E}"/>
              </a:ext>
            </a:extLst>
          </p:cNvPr>
          <p:cNvSpPr/>
          <p:nvPr/>
        </p:nvSpPr>
        <p:spPr>
          <a:xfrm>
            <a:off x="1873771" y="2253861"/>
            <a:ext cx="262327" cy="53564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84CDF4-4A37-C639-D82D-1E1B4E385428}"/>
              </a:ext>
            </a:extLst>
          </p:cNvPr>
          <p:cNvSpPr/>
          <p:nvPr/>
        </p:nvSpPr>
        <p:spPr>
          <a:xfrm>
            <a:off x="4564505" y="1879118"/>
            <a:ext cx="2840636" cy="20500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2DDFB9BE-5A39-2B3A-6F87-0C895CA0171B}"/>
              </a:ext>
            </a:extLst>
          </p:cNvPr>
          <p:cNvPicPr>
            <a:picLocks noChangeAspect="1"/>
          </p:cNvPicPr>
          <p:nvPr/>
        </p:nvPicPr>
        <p:blipFill>
          <a:blip r:embed="rId4"/>
          <a:stretch>
            <a:fillRect/>
          </a:stretch>
        </p:blipFill>
        <p:spPr>
          <a:xfrm>
            <a:off x="772471" y="3065763"/>
            <a:ext cx="7800000" cy="3257143"/>
          </a:xfrm>
          <a:prstGeom prst="rect">
            <a:avLst/>
          </a:prstGeom>
          <a:ln>
            <a:solidFill>
              <a:schemeClr val="tx1"/>
            </a:solidFill>
          </a:ln>
        </p:spPr>
      </p:pic>
    </p:spTree>
    <p:extLst>
      <p:ext uri="{BB962C8B-B14F-4D97-AF65-F5344CB8AC3E}">
        <p14:creationId xmlns:p14="http://schemas.microsoft.com/office/powerpoint/2010/main" val="76281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9"/>
                                        </p:tgtEl>
                                        <p:attrNameLst>
                                          <p:attrName>style.visibility</p:attrName>
                                        </p:attrNameLst>
                                      </p:cBhvr>
                                      <p:to>
                                        <p:strVal val="hidden"/>
                                      </p:to>
                                    </p:set>
                                  </p:childTnLst>
                                </p:cTn>
                              </p:par>
                            </p:childTnLst>
                          </p:cTn>
                        </p:par>
                        <p:par>
                          <p:cTn id="30" fill="hold">
                            <p:stCondLst>
                              <p:cond delay="0"/>
                            </p:stCondLst>
                            <p:childTnLst>
                              <p:par>
                                <p:cTn id="31" presetID="22" presetClass="entr" presetSubtype="2"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right)">
                                      <p:cBhvr>
                                        <p:cTn id="38" dur="500"/>
                                        <p:tgtEl>
                                          <p:spTgt spid="23"/>
                                        </p:tgtEl>
                                      </p:cBhvr>
                                    </p:animEffect>
                                  </p:childTnLst>
                                </p:cTn>
                              </p:par>
                            </p:childTnLst>
                          </p:cTn>
                        </p:par>
                        <p:par>
                          <p:cTn id="39" fill="hold">
                            <p:stCondLst>
                              <p:cond delay="500"/>
                            </p:stCondLst>
                            <p:childTnLst>
                              <p:par>
                                <p:cTn id="40" presetID="16" presetClass="entr" presetSubtype="42"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barn(outHorizontal)">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7C2C361-8441-4D70-95B0-7B4EFDA7B8ED}"/>
              </a:ext>
            </a:extLst>
          </p:cNvPr>
          <p:cNvSpPr>
            <a:spLocks noGrp="1"/>
          </p:cNvSpPr>
          <p:nvPr>
            <p:ph type="sldNum" sz="quarter" idx="12"/>
          </p:nvPr>
        </p:nvSpPr>
        <p:spPr/>
        <p:txBody>
          <a:bodyPr/>
          <a:lstStyle/>
          <a:p>
            <a:fld id="{650AD656-6FF9-465D-B7B0-1CD0DD39CD23}" type="slidenum">
              <a:rPr lang="en-US" smtClean="0"/>
              <a:pPr/>
              <a:t>49</a:t>
            </a:fld>
            <a:endParaRPr lang="en-US" dirty="0"/>
          </a:p>
        </p:txBody>
      </p:sp>
      <p:pic>
        <p:nvPicPr>
          <p:cNvPr id="3" name="Picture 2">
            <a:extLst>
              <a:ext uri="{FF2B5EF4-FFF2-40B4-BE49-F238E27FC236}">
                <a16:creationId xmlns:a16="http://schemas.microsoft.com/office/drawing/2014/main" id="{0BF17462-CD8E-4E5A-874F-AFF7390F5C3D}"/>
              </a:ext>
            </a:extLst>
          </p:cNvPr>
          <p:cNvPicPr>
            <a:picLocks noChangeAspect="1"/>
          </p:cNvPicPr>
          <p:nvPr/>
        </p:nvPicPr>
        <p:blipFill>
          <a:blip r:embed="rId2"/>
          <a:stretch>
            <a:fillRect/>
          </a:stretch>
        </p:blipFill>
        <p:spPr>
          <a:xfrm>
            <a:off x="1626277" y="334561"/>
            <a:ext cx="5891445" cy="63869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6041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2 – Sort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Tree>
    <p:extLst>
      <p:ext uri="{BB962C8B-B14F-4D97-AF65-F5344CB8AC3E}">
        <p14:creationId xmlns:p14="http://schemas.microsoft.com/office/powerpoint/2010/main" val="3761470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50</a:t>
            </a:fld>
            <a:endParaRPr lang="en-US" dirty="0"/>
          </a:p>
        </p:txBody>
      </p:sp>
      <p:sp>
        <p:nvSpPr>
          <p:cNvPr id="3" name="Content Placeholder 2"/>
          <p:cNvSpPr>
            <a:spLocks noGrp="1"/>
          </p:cNvSpPr>
          <p:nvPr>
            <p:ph idx="4294967295"/>
          </p:nvPr>
        </p:nvSpPr>
        <p:spPr>
          <a:xfrm>
            <a:off x="0" y="1825625"/>
            <a:ext cx="4379913" cy="1077913"/>
          </a:xfrm>
        </p:spPr>
        <p:txBody>
          <a:bodyPr>
            <a:noAutofit/>
          </a:bodyPr>
          <a:lstStyle/>
          <a:p>
            <a:pPr marL="0" indent="0" algn="ctr">
              <a:spcBef>
                <a:spcPts val="0"/>
              </a:spcBef>
              <a:spcAft>
                <a:spcPts val="1200"/>
              </a:spcAft>
              <a:buNone/>
            </a:pPr>
            <a:r>
              <a:rPr lang="en-US" sz="2400" dirty="0"/>
              <a:t>Can we write a program to balance ionic equations?</a:t>
            </a:r>
          </a:p>
          <a:p>
            <a:pPr>
              <a:spcBef>
                <a:spcPts val="0"/>
              </a:spcBef>
              <a:spcAft>
                <a:spcPts val="1200"/>
              </a:spcAft>
            </a:pPr>
            <a:endParaRPr lang="en-US" sz="2400" dirty="0"/>
          </a:p>
        </p:txBody>
      </p:sp>
      <p:pic>
        <p:nvPicPr>
          <p:cNvPr id="5" name="Picture 4"/>
          <p:cNvPicPr>
            <a:picLocks noChangeAspect="1"/>
          </p:cNvPicPr>
          <p:nvPr/>
        </p:nvPicPr>
        <p:blipFill>
          <a:blip r:embed="rId3"/>
          <a:stretch>
            <a:fillRect/>
          </a:stretch>
        </p:blipFill>
        <p:spPr>
          <a:xfrm>
            <a:off x="5314724" y="1527629"/>
            <a:ext cx="2787860" cy="2085464"/>
          </a:xfrm>
          <a:prstGeom prst="rect">
            <a:avLst/>
          </a:prstGeom>
        </p:spPr>
      </p:pic>
      <p:pic>
        <p:nvPicPr>
          <p:cNvPr id="6" name="Picture 5"/>
          <p:cNvPicPr>
            <a:picLocks noChangeAspect="1"/>
          </p:cNvPicPr>
          <p:nvPr/>
        </p:nvPicPr>
        <p:blipFill>
          <a:blip r:embed="rId4"/>
          <a:stretch>
            <a:fillRect/>
          </a:stretch>
        </p:blipFill>
        <p:spPr>
          <a:xfrm>
            <a:off x="5314724" y="4051803"/>
            <a:ext cx="2787860" cy="2090895"/>
          </a:xfrm>
          <a:prstGeom prst="rect">
            <a:avLst/>
          </a:prstGeom>
        </p:spPr>
      </p:pic>
      <p:pic>
        <p:nvPicPr>
          <p:cNvPr id="7" name="Picture 6"/>
          <p:cNvPicPr>
            <a:picLocks noChangeAspect="1"/>
          </p:cNvPicPr>
          <p:nvPr/>
        </p:nvPicPr>
        <p:blipFill>
          <a:blip r:embed="rId5"/>
          <a:stretch>
            <a:fillRect/>
          </a:stretch>
        </p:blipFill>
        <p:spPr>
          <a:xfrm>
            <a:off x="447221" y="2902857"/>
            <a:ext cx="3709370" cy="2782028"/>
          </a:xfrm>
          <a:prstGeom prst="rect">
            <a:avLst/>
          </a:prstGeom>
        </p:spPr>
      </p:pic>
    </p:spTree>
    <p:extLst>
      <p:ext uri="{BB962C8B-B14F-4D97-AF65-F5344CB8AC3E}">
        <p14:creationId xmlns:p14="http://schemas.microsoft.com/office/powerpoint/2010/main" val="196745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out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51</a:t>
            </a:fld>
            <a:endParaRPr lang="en-US" dirty="0"/>
          </a:p>
        </p:txBody>
      </p:sp>
      <p:pic>
        <p:nvPicPr>
          <p:cNvPr id="10" name="Picture 9"/>
          <p:cNvPicPr>
            <a:picLocks noChangeAspect="1"/>
          </p:cNvPicPr>
          <p:nvPr/>
        </p:nvPicPr>
        <p:blipFill>
          <a:blip r:embed="rId3"/>
          <a:stretch>
            <a:fillRect/>
          </a:stretch>
        </p:blipFill>
        <p:spPr>
          <a:xfrm>
            <a:off x="4742979" y="2226314"/>
            <a:ext cx="4040875" cy="3545839"/>
          </a:xfrm>
          <a:prstGeom prst="rect">
            <a:avLst/>
          </a:prstGeom>
        </p:spPr>
      </p:pic>
      <p:pic>
        <p:nvPicPr>
          <p:cNvPr id="11" name="Picture 10"/>
          <p:cNvPicPr>
            <a:picLocks noChangeAspect="1"/>
          </p:cNvPicPr>
          <p:nvPr/>
        </p:nvPicPr>
        <p:blipFill>
          <a:blip r:embed="rId4"/>
          <a:stretch>
            <a:fillRect/>
          </a:stretch>
        </p:blipFill>
        <p:spPr>
          <a:xfrm>
            <a:off x="297562" y="2226314"/>
            <a:ext cx="4445417" cy="3383457"/>
          </a:xfrm>
          <a:prstGeom prst="rect">
            <a:avLst/>
          </a:prstGeom>
        </p:spPr>
      </p:pic>
      <p:sp>
        <p:nvSpPr>
          <p:cNvPr id="12" name="TextBox 11"/>
          <p:cNvSpPr txBox="1"/>
          <p:nvPr/>
        </p:nvSpPr>
        <p:spPr>
          <a:xfrm rot="20597017">
            <a:off x="765938" y="3361829"/>
            <a:ext cx="7331989" cy="707886"/>
          </a:xfrm>
          <a:prstGeom prst="rect">
            <a:avLst/>
          </a:prstGeom>
          <a:solidFill>
            <a:srgbClr val="0070C0"/>
          </a:solidFill>
        </p:spPr>
        <p:txBody>
          <a:bodyPr wrap="square" rtlCol="0">
            <a:spAutoFit/>
          </a:bodyPr>
          <a:lstStyle/>
          <a:p>
            <a:pPr algn="ctr"/>
            <a:r>
              <a:rPr lang="en-US" sz="4000" b="1" dirty="0">
                <a:solidFill>
                  <a:schemeClr val="bg1"/>
                </a:solidFill>
              </a:rPr>
              <a:t>Yikes - and this is not even ionic!</a:t>
            </a:r>
          </a:p>
        </p:txBody>
      </p:sp>
    </p:spTree>
    <p:extLst>
      <p:ext uri="{BB962C8B-B14F-4D97-AF65-F5344CB8AC3E}">
        <p14:creationId xmlns:p14="http://schemas.microsoft.com/office/powerpoint/2010/main" val="160273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Balancing Ionic Equations</a:t>
            </a:r>
          </a:p>
        </p:txBody>
      </p:sp>
      <p:sp>
        <p:nvSpPr>
          <p:cNvPr id="4" name="Slide Number Placeholder 3"/>
          <p:cNvSpPr>
            <a:spLocks noGrp="1"/>
          </p:cNvSpPr>
          <p:nvPr>
            <p:ph type="sldNum" sz="quarter" idx="12"/>
          </p:nvPr>
        </p:nvSpPr>
        <p:spPr/>
        <p:txBody>
          <a:bodyPr/>
          <a:lstStyle/>
          <a:p>
            <a:fld id="{650AD656-6FF9-465D-B7B0-1CD0DD39CD23}" type="slidenum">
              <a:rPr lang="en-US" smtClean="0"/>
              <a:t>52</a:t>
            </a:fld>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D48ADB9-DDE6-9DD9-8FF0-26030B4A0F8E}"/>
                  </a:ext>
                </a:extLst>
              </p:cNvPr>
              <p:cNvSpPr/>
              <p:nvPr/>
            </p:nvSpPr>
            <p:spPr>
              <a:xfrm>
                <a:off x="1538445" y="2175429"/>
                <a:ext cx="6067109" cy="738664"/>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panose="02040503050406030204" pitchFamily="18" charset="0"/>
                            </a:rPr>
                            <m:t>P</m:t>
                          </m:r>
                        </m:e>
                        <m:sub>
                          <m:r>
                            <a:rPr lang="en-US" sz="3200">
                              <a:latin typeface="Cambria Math" panose="02040503050406030204" pitchFamily="18" charset="0"/>
                            </a:rPr>
                            <m:t>2</m:t>
                          </m:r>
                        </m:sub>
                      </m:sSub>
                      <m:sSub>
                        <m:sSubPr>
                          <m:ctrlPr>
                            <a:rPr lang="en-US" sz="3200" i="1">
                              <a:latin typeface="Cambria Math" panose="02040503050406030204" pitchFamily="18" charset="0"/>
                            </a:rPr>
                          </m:ctrlPr>
                        </m:sSubPr>
                        <m:e>
                          <m:r>
                            <m:rPr>
                              <m:sty m:val="p"/>
                            </m:rPr>
                            <a:rPr lang="en-US" sz="3200">
                              <a:latin typeface="Cambria Math" panose="02040503050406030204" pitchFamily="18" charset="0"/>
                            </a:rPr>
                            <m:t>I</m:t>
                          </m:r>
                        </m:e>
                        <m:sub>
                          <m:r>
                            <a:rPr lang="en-US" sz="3200">
                              <a:latin typeface="Cambria Math" panose="02040503050406030204" pitchFamily="18" charset="0"/>
                            </a:rPr>
                            <m:t>4</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P</m:t>
                          </m:r>
                        </m:e>
                        <m:sub>
                          <m:r>
                            <a:rPr lang="en-US" sz="3200">
                              <a:latin typeface="Cambria Math" panose="02040503050406030204" pitchFamily="18" charset="0"/>
                            </a:rPr>
                            <m:t>4</m:t>
                          </m:r>
                        </m:sub>
                      </m:sSub>
                      <m:r>
                        <a:rPr lang="en-US" sz="3200">
                          <a:latin typeface="Cambria Math" panose="02040503050406030204" pitchFamily="18" charset="0"/>
                        </a:rPr>
                        <m:t>+</m:t>
                      </m:r>
                      <m:sSub>
                        <m:sSubPr>
                          <m:ctrlPr>
                            <a:rPr lang="en-US" sz="3200" i="1">
                              <a:latin typeface="Cambria Math" panose="02040503050406030204" pitchFamily="18" charset="0"/>
                            </a:rPr>
                          </m:ctrlPr>
                        </m:sSubPr>
                        <m:e>
                          <m:r>
                            <m:rPr>
                              <m:sty m:val="p"/>
                            </m:rPr>
                            <a:rPr lang="en-US" sz="3200">
                              <a:latin typeface="Cambria Math" panose="02040503050406030204" pitchFamily="18" charset="0"/>
                            </a:rPr>
                            <m:t>H</m:t>
                          </m:r>
                        </m:e>
                        <m:sub>
                          <m:r>
                            <a:rPr lang="en-US" sz="3200">
                              <a:latin typeface="Cambria Math" panose="02040503050406030204" pitchFamily="18" charset="0"/>
                            </a:rPr>
                            <m:t>2</m:t>
                          </m:r>
                        </m:sub>
                      </m:sSub>
                      <m:r>
                        <m:rPr>
                          <m:sty m:val="p"/>
                        </m:rPr>
                        <a:rPr lang="en-US" sz="3200">
                          <a:latin typeface="Cambria Math" panose="02040503050406030204" pitchFamily="18" charset="0"/>
                        </a:rPr>
                        <m:t>O</m:t>
                      </m:r>
                      <m:r>
                        <a:rPr lang="en-US" sz="3200">
                          <a:latin typeface="Cambria Math" panose="02040503050406030204" pitchFamily="18" charset="0"/>
                          <a:ea typeface="Cambria Math" panose="02040503050406030204" pitchFamily="18" charset="0"/>
                        </a:rPr>
                        <m:t>→</m:t>
                      </m:r>
                      <m:r>
                        <m:rPr>
                          <m:sty m:val="p"/>
                        </m:rPr>
                        <a:rPr lang="en-US" sz="3200">
                          <a:latin typeface="Cambria Math" panose="02040503050406030204" pitchFamily="18" charset="0"/>
                          <a:ea typeface="Cambria Math" panose="02040503050406030204" pitchFamily="18" charset="0"/>
                        </a:rPr>
                        <m:t>P</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H</m:t>
                          </m:r>
                        </m:e>
                        <m:sub>
                          <m:r>
                            <a:rPr lang="en-US" sz="3200">
                              <a:latin typeface="Cambria Math" panose="02040503050406030204" pitchFamily="18" charset="0"/>
                              <a:ea typeface="Cambria Math" panose="02040503050406030204" pitchFamily="18" charset="0"/>
                            </a:rPr>
                            <m:t>4</m:t>
                          </m:r>
                        </m:sub>
                      </m:sSub>
                      <m:r>
                        <m:rPr>
                          <m:sty m:val="p"/>
                        </m:rPr>
                        <a:rPr lang="en-US" sz="3200">
                          <a:latin typeface="Cambria Math" panose="02040503050406030204" pitchFamily="18" charset="0"/>
                          <a:ea typeface="Cambria Math" panose="02040503050406030204" pitchFamily="18" charset="0"/>
                        </a:rPr>
                        <m:t>I</m:t>
                      </m:r>
                      <m:r>
                        <a:rPr lang="en-US" sz="320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H</m:t>
                          </m:r>
                        </m:e>
                        <m:sub>
                          <m:r>
                            <a:rPr lang="en-US" sz="3200">
                              <a:latin typeface="Cambria Math" panose="02040503050406030204" pitchFamily="18" charset="0"/>
                              <a:ea typeface="Cambria Math" panose="02040503050406030204" pitchFamily="18" charset="0"/>
                            </a:rPr>
                            <m:t>3</m:t>
                          </m:r>
                        </m:sub>
                      </m:sSub>
                      <m:r>
                        <m:rPr>
                          <m:sty m:val="p"/>
                        </m:rPr>
                        <a:rPr lang="en-US" sz="3200">
                          <a:latin typeface="Cambria Math" panose="02040503050406030204" pitchFamily="18" charset="0"/>
                          <a:ea typeface="Cambria Math" panose="02040503050406030204" pitchFamily="18" charset="0"/>
                        </a:rPr>
                        <m:t>P</m:t>
                      </m:r>
                      <m:sSub>
                        <m:sSubPr>
                          <m:ctrlPr>
                            <a:rPr lang="en-US" sz="3200" i="1">
                              <a:latin typeface="Cambria Math" panose="02040503050406030204" pitchFamily="18" charset="0"/>
                              <a:ea typeface="Cambria Math" panose="02040503050406030204" pitchFamily="18" charset="0"/>
                            </a:rPr>
                          </m:ctrlPr>
                        </m:sSubPr>
                        <m:e>
                          <m:r>
                            <m:rPr>
                              <m:sty m:val="p"/>
                            </m:rPr>
                            <a:rPr lang="en-US" sz="3200">
                              <a:latin typeface="Cambria Math" panose="02040503050406030204" pitchFamily="18" charset="0"/>
                              <a:ea typeface="Cambria Math" panose="02040503050406030204" pitchFamily="18" charset="0"/>
                            </a:rPr>
                            <m:t>O</m:t>
                          </m:r>
                        </m:e>
                        <m:sub>
                          <m:r>
                            <a:rPr lang="en-US" sz="3200">
                              <a:latin typeface="Cambria Math" panose="02040503050406030204" pitchFamily="18" charset="0"/>
                              <a:ea typeface="Cambria Math" panose="02040503050406030204" pitchFamily="18" charset="0"/>
                            </a:rPr>
                            <m:t>4</m:t>
                          </m:r>
                        </m:sub>
                      </m:sSub>
                    </m:oMath>
                  </m:oMathPara>
                </a14:m>
                <a:endParaRPr lang="en-US" sz="3200" dirty="0">
                  <a:latin typeface="Cambria Math" panose="02040503050406030204" pitchFamily="18" charset="0"/>
                </a:endParaRPr>
              </a:p>
            </p:txBody>
          </p:sp>
        </mc:Choice>
        <mc:Fallback xmlns="">
          <p:sp>
            <p:nvSpPr>
              <p:cNvPr id="7" name="Rectangle 6">
                <a:extLst>
                  <a:ext uri="{FF2B5EF4-FFF2-40B4-BE49-F238E27FC236}">
                    <a16:creationId xmlns:a16="http://schemas.microsoft.com/office/drawing/2014/main" id="{6D48ADB9-DDE6-9DD9-8FF0-26030B4A0F8E}"/>
                  </a:ext>
                </a:extLst>
              </p:cNvPr>
              <p:cNvSpPr>
                <a:spLocks noRot="1" noChangeAspect="1" noMove="1" noResize="1" noEditPoints="1" noAdjustHandles="1" noChangeArrowheads="1" noChangeShapeType="1" noTextEdit="1"/>
              </p:cNvSpPr>
              <p:nvPr/>
            </p:nvSpPr>
            <p:spPr>
              <a:xfrm>
                <a:off x="1538445" y="2175429"/>
                <a:ext cx="6067109" cy="738664"/>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87154DE2-F04A-139F-BE17-881F7FEB5B87}"/>
              </a:ext>
            </a:extLst>
          </p:cNvPr>
          <p:cNvSpPr txBox="1"/>
          <p:nvPr/>
        </p:nvSpPr>
        <p:spPr>
          <a:xfrm>
            <a:off x="2655132" y="3335311"/>
            <a:ext cx="3833736" cy="461665"/>
          </a:xfrm>
          <a:prstGeom prst="rect">
            <a:avLst/>
          </a:prstGeom>
          <a:solidFill>
            <a:srgbClr val="0070C0"/>
          </a:solidFill>
        </p:spPr>
        <p:txBody>
          <a:bodyPr wrap="square" rtlCol="0">
            <a:spAutoFit/>
          </a:bodyPr>
          <a:lstStyle/>
          <a:p>
            <a:pPr algn="ctr"/>
            <a:r>
              <a:rPr lang="en-US" sz="2400" dirty="0">
                <a:solidFill>
                  <a:srgbClr val="FFFF00"/>
                </a:solidFill>
              </a:rPr>
              <a:t>Please Balance This Equation</a:t>
            </a:r>
          </a:p>
        </p:txBody>
      </p:sp>
    </p:spTree>
    <p:extLst>
      <p:ext uri="{BB962C8B-B14F-4D97-AF65-F5344CB8AC3E}">
        <p14:creationId xmlns:p14="http://schemas.microsoft.com/office/powerpoint/2010/main" val="292377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Chemistry is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Consider a chemical formula as an </a:t>
                </a:r>
                <a:r>
                  <a:rPr lang="en-US" sz="2400" b="1" dirty="0">
                    <a:solidFill>
                      <a:srgbClr val="FF0000"/>
                    </a:solidFill>
                  </a:rPr>
                  <a:t>optimization</a:t>
                </a:r>
                <a:r>
                  <a:rPr lang="en-US" sz="2400" dirty="0"/>
                  <a:t> problem:</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Mn</m:t>
                      </m:r>
                      <m:sSubSup>
                        <m:sSubSupPr>
                          <m:ctrlPr>
                            <a:rPr lang="en-US" sz="2400" b="0" i="1" smtClean="0">
                              <a:latin typeface="Cambria Math" panose="02040503050406030204" pitchFamily="18" charset="0"/>
                            </a:rPr>
                          </m:ctrlPr>
                        </m:sSubSup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4</m:t>
                          </m:r>
                        </m:sub>
                        <m:sup>
                          <m:r>
                            <a:rPr lang="en-US" sz="2400" b="0" i="0" smtClean="0">
                              <a:latin typeface="Cambria Math" panose="02040503050406030204" pitchFamily="18" charset="0"/>
                            </a:rPr>
                            <m:t>−</m:t>
                          </m:r>
                        </m:sup>
                      </m:sSubSup>
                      <m: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H</m:t>
                          </m:r>
                        </m:e>
                        <m:sub>
                          <m:r>
                            <a:rPr lang="en-US" sz="2400" b="0" i="0" smtClean="0">
                              <a:latin typeface="Cambria Math" panose="02040503050406030204" pitchFamily="18" charset="0"/>
                            </a:rPr>
                            <m:t>2</m:t>
                          </m:r>
                        </m:sub>
                      </m:sSub>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O</m:t>
                          </m:r>
                        </m:e>
                        <m:sub>
                          <m:r>
                            <a:rPr lang="en-US" sz="2400" b="0" i="0" smtClean="0">
                              <a:latin typeface="Cambria Math" panose="02040503050406030204" pitchFamily="18" charset="0"/>
                            </a:rPr>
                            <m:t>2</m:t>
                          </m:r>
                        </m:sub>
                      </m:sSub>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m:rPr>
                              <m:sty m:val="p"/>
                            </m:rPr>
                            <a:rPr lang="en-US" sz="2400" b="0" i="0" smtClean="0">
                              <a:latin typeface="Cambria Math" panose="02040503050406030204" pitchFamily="18" charset="0"/>
                            </a:rPr>
                            <m:t>H</m:t>
                          </m:r>
                        </m:e>
                        <m:sup>
                          <m:r>
                            <a:rPr lang="en-US" sz="2400" b="0" i="0" smtClean="0">
                              <a:latin typeface="Cambria Math" panose="02040503050406030204" pitchFamily="18" charset="0"/>
                            </a:rPr>
                            <m:t>+</m:t>
                          </m:r>
                        </m:sup>
                      </m:sSup>
                      <m:r>
                        <a:rPr lang="en-US" sz="2400" b="0" i="0"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Mn</m:t>
                          </m:r>
                        </m:e>
                        <m:sup>
                          <m:r>
                            <a:rPr lang="en-US" sz="2400" b="0" i="0" smtClean="0">
                              <a:latin typeface="Cambria Math" panose="02040503050406030204" pitchFamily="18" charset="0"/>
                              <a:ea typeface="Cambria Math" panose="02040503050406030204" pitchFamily="18" charset="0"/>
                            </a:rPr>
                            <m:t>2+</m:t>
                          </m:r>
                        </m:sup>
                      </m:sSup>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0" smtClean="0">
                              <a:latin typeface="Cambria Math" panose="02040503050406030204" pitchFamily="18" charset="0"/>
                              <a:ea typeface="Cambria Math" panose="02040503050406030204" pitchFamily="18" charset="0"/>
                            </a:rPr>
                            <m:t>2</m:t>
                          </m:r>
                        </m:sub>
                      </m:sSub>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H</m:t>
                          </m:r>
                        </m:e>
                        <m:sub>
                          <m:r>
                            <a:rPr lang="en-US" sz="2400" b="0" i="0" smtClean="0">
                              <a:latin typeface="Cambria Math" panose="02040503050406030204" pitchFamily="18" charset="0"/>
                              <a:ea typeface="Cambria Math" panose="02040503050406030204" pitchFamily="18" charset="0"/>
                            </a:rPr>
                            <m:t>2</m:t>
                          </m:r>
                        </m:sub>
                      </m:sSub>
                      <m:r>
                        <m:rPr>
                          <m:sty m:val="p"/>
                        </m:rPr>
                        <a:rPr lang="en-US" sz="2400" b="0" i="0" smtClean="0">
                          <a:latin typeface="Cambria Math" panose="02040503050406030204" pitchFamily="18" charset="0"/>
                          <a:ea typeface="Cambria Math" panose="02040503050406030204" pitchFamily="18" charset="0"/>
                        </a:rPr>
                        <m:t>O</m:t>
                      </m:r>
                    </m:oMath>
                  </m:oMathPara>
                </a14:m>
                <a:endParaRPr lang="en-US" sz="2400" dirty="0"/>
              </a:p>
              <a:p>
                <a:pPr marL="0" indent="0">
                  <a:spcBef>
                    <a:spcPts val="0"/>
                  </a:spcBef>
                  <a:spcAft>
                    <a:spcPts val="1200"/>
                  </a:spcAft>
                  <a:buNone/>
                </a:pPr>
                <a:endParaRPr lang="en-US" sz="800" b="1" i="1" dirty="0">
                  <a:latin typeface="Cambria Math" panose="02040503050406030204" pitchFamily="18" charset="0"/>
                </a:endParaRP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a:p>
                <a:pPr>
                  <a:spcBef>
                    <a:spcPts val="0"/>
                  </a:spcBef>
                  <a:spcAft>
                    <a:spcPts val="1200"/>
                  </a:spcAft>
                </a:pPr>
                <a:endParaRPr lang="en-US" sz="2400" dirty="0"/>
              </a:p>
              <a:p>
                <a:pPr>
                  <a:spcBef>
                    <a:spcPts val="0"/>
                  </a:spcBef>
                  <a:spcAft>
                    <a:spcPts val="1200"/>
                  </a:spcAft>
                </a:pPr>
                <a:r>
                  <a:rPr lang="en-US" sz="2400" dirty="0"/>
                  <a:t>Develop the </a:t>
                </a:r>
                <a:r>
                  <a:rPr lang="en-US" sz="2400" b="1" dirty="0">
                    <a:solidFill>
                      <a:srgbClr val="0070C0"/>
                    </a:solidFill>
                  </a:rPr>
                  <a:t>objective function </a:t>
                </a:r>
                <a:r>
                  <a:rPr lang="en-US" sz="2400" dirty="0"/>
                  <a:t>and the </a:t>
                </a:r>
                <a:r>
                  <a:rPr lang="en-US" sz="2400" b="1" dirty="0">
                    <a:solidFill>
                      <a:srgbClr val="00B050"/>
                    </a:solidFill>
                  </a:rPr>
                  <a:t>constraints</a:t>
                </a:r>
                <a:r>
                  <a:rPr lang="en-US" sz="2400" dirty="0"/>
                  <a:t>:</a:t>
                </a:r>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𝑜𝑏𝑗</m:t>
                      </m:r>
                      <m:r>
                        <a:rPr lang="en-US" sz="2400" b="0" i="1" smtClean="0">
                          <a:latin typeface="Cambria Math" panose="02040503050406030204" pitchFamily="18" charset="0"/>
                        </a:rPr>
                        <m:t>:  </m:t>
                      </m:r>
                      <m:r>
                        <a:rPr lang="en-US" sz="2400" b="0" i="1" smtClean="0">
                          <a:latin typeface="Cambria Math" panose="02040503050406030204" pitchFamily="18" charset="0"/>
                        </a:rPr>
                        <m:t>𝑚𝑖𝑛𝑖𝑚𝑖𝑧𝑒</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oMath>
                  </m:oMathPara>
                </a14:m>
                <a:endParaRPr lang="en-US" sz="2400" dirty="0"/>
              </a:p>
              <a:p>
                <a:pPr marL="0" indent="0" algn="ctr">
                  <a:spcBef>
                    <a:spcPts val="0"/>
                  </a:spcBef>
                  <a:spcAft>
                    <a:spcPts val="1200"/>
                  </a:spcAft>
                  <a:buNone/>
                </a:pPr>
                <a:r>
                  <a:rPr lang="en-US" sz="2400" dirty="0"/>
                  <a:t>due to Principle of Atom Conservation (</a:t>
                </a:r>
                <a:r>
                  <a:rPr lang="en-US" sz="2400" b="1" dirty="0"/>
                  <a:t>POAC</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3019" y="1825625"/>
                <a:ext cx="8007349" cy="4840898"/>
              </a:xfrm>
              <a:blipFill>
                <a:blip r:embed="rId3"/>
                <a:stretch>
                  <a:fillRect l="-1066" t="-17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53</a:t>
            </a:fld>
            <a:endParaRPr lang="en-US" dirty="0"/>
          </a:p>
        </p:txBody>
      </p:sp>
    </p:spTree>
    <p:extLst>
      <p:ext uri="{BB962C8B-B14F-4D97-AF65-F5344CB8AC3E}">
        <p14:creationId xmlns:p14="http://schemas.microsoft.com/office/powerpoint/2010/main" val="3746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Encoding a Chemical Equation</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We can encode a chemical reaction using a system of linear equations</a:t>
            </a:r>
          </a:p>
          <a:p>
            <a:pPr lvl="1">
              <a:spcBef>
                <a:spcPts val="0"/>
              </a:spcBef>
              <a:spcAft>
                <a:spcPts val="1200"/>
              </a:spcAft>
            </a:pPr>
            <a:r>
              <a:rPr lang="en-US" sz="2000" dirty="0"/>
              <a:t>There will be one unknown for every </a:t>
            </a:r>
            <a:r>
              <a:rPr lang="en-US" sz="2000" b="1" dirty="0">
                <a:solidFill>
                  <a:srgbClr val="FF0000"/>
                </a:solidFill>
              </a:rPr>
              <a:t>molecule</a:t>
            </a:r>
            <a:r>
              <a:rPr lang="en-US" sz="2000" dirty="0"/>
              <a:t> (or charged ion)</a:t>
            </a:r>
          </a:p>
          <a:p>
            <a:pPr lvl="1">
              <a:spcBef>
                <a:spcPts val="0"/>
              </a:spcBef>
              <a:spcAft>
                <a:spcPts val="1200"/>
              </a:spcAft>
            </a:pPr>
            <a:r>
              <a:rPr lang="en-US" sz="2000" dirty="0"/>
              <a:t>There will be one linear equation for every </a:t>
            </a:r>
            <a:r>
              <a:rPr lang="en-US" sz="2000" b="1" dirty="0">
                <a:solidFill>
                  <a:srgbClr val="FF0000"/>
                </a:solidFill>
              </a:rPr>
              <a:t>element</a:t>
            </a:r>
            <a:r>
              <a:rPr lang="en-US" sz="2000" dirty="0"/>
              <a:t> (atom)</a:t>
            </a:r>
          </a:p>
          <a:p>
            <a:pPr lvl="1">
              <a:spcBef>
                <a:spcPts val="0"/>
              </a:spcBef>
              <a:spcAft>
                <a:spcPts val="1200"/>
              </a:spcAft>
            </a:pPr>
            <a:r>
              <a:rPr lang="en-US" sz="2000" dirty="0"/>
              <a:t>We </a:t>
            </a:r>
            <a:r>
              <a:rPr lang="en-US" sz="2000" i="1" dirty="0"/>
              <a:t>may</a:t>
            </a:r>
            <a:r>
              <a:rPr lang="en-US" sz="2000" dirty="0"/>
              <a:t> need a final linear equation to encode the </a:t>
            </a:r>
            <a:r>
              <a:rPr lang="en-US" sz="2000" b="1" dirty="0">
                <a:solidFill>
                  <a:srgbClr val="7030A0"/>
                </a:solidFill>
              </a:rPr>
              <a:t>ionic charges</a:t>
            </a:r>
          </a:p>
          <a:p>
            <a:pPr>
              <a:spcBef>
                <a:spcPts val="0"/>
              </a:spcBef>
              <a:spcAft>
                <a:spcPts val="1200"/>
              </a:spcAft>
            </a:pPr>
            <a:r>
              <a:rPr lang="en-US" sz="2400" dirty="0"/>
              <a:t>The integer program solver will emit the coefficients for each term in the chemical equation</a:t>
            </a:r>
          </a:p>
          <a:p>
            <a:pPr lvl="1">
              <a:spcBef>
                <a:spcPts val="0"/>
              </a:spcBef>
              <a:spcAft>
                <a:spcPts val="1200"/>
              </a:spcAft>
            </a:pPr>
            <a:r>
              <a:rPr lang="en-US" sz="2000" dirty="0"/>
              <a:t>We are looking for the optimal (minimal) solution to the system of equations due to </a:t>
            </a:r>
            <a:r>
              <a:rPr lang="en-US" sz="2000" b="1" dirty="0"/>
              <a:t>POAC</a:t>
            </a:r>
          </a:p>
          <a:p>
            <a:pPr lvl="1">
              <a:spcBef>
                <a:spcPts val="0"/>
              </a:spcBef>
              <a:spcAft>
                <a:spcPts val="1200"/>
              </a:spcAft>
            </a:pPr>
            <a:r>
              <a:rPr lang="en-US" sz="2000" dirty="0"/>
              <a:t>The solutions must have positive integer values because elements combine in whole numbers, and we do not write reactants or products having a zero coefficient</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346145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3019" y="1825625"/>
                <a:ext cx="8007349" cy="4840898"/>
              </a:xfrm>
            </p:spPr>
            <p:txBody>
              <a:bodyPr>
                <a:noAutofit/>
              </a:bodyPr>
              <a:lstStyle/>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smtClean="0">
                              <a:solidFill>
                                <a:srgbClr val="FF000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a:p>
                <a:pPr marL="0" indent="0">
                  <a:spcBef>
                    <a:spcPts val="0"/>
                  </a:spcBef>
                  <a:spcAft>
                    <a:spcPts val="1200"/>
                  </a:spcAft>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𝑜𝑏𝑗</m:t>
                      </m:r>
                      <m:r>
                        <a:rPr lang="en-US" sz="2400" b="0" i="1" smtClean="0">
                          <a:latin typeface="Cambria Math" panose="02040503050406030204" pitchFamily="18" charset="0"/>
                        </a:rPr>
                        <m:t>:  </m:t>
                      </m:r>
                      <m:r>
                        <a:rPr lang="en-US" sz="2400" b="0" i="1" smtClean="0">
                          <a:latin typeface="Cambria Math" panose="02040503050406030204" pitchFamily="18" charset="0"/>
                        </a:rPr>
                        <m:t>𝑚𝑖𝑛𝑖𝑚𝑖𝑧𝑒</m:t>
                      </m:r>
                      <m:r>
                        <a:rPr lang="en-US" sz="2400" b="0" i="1" smtClean="0">
                          <a:latin typeface="Cambria Math" panose="02040503050406030204" pitchFamily="18" charset="0"/>
                        </a:rPr>
                        <m:t> </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=0</m:t>
                          </m:r>
                        </m:sub>
                        <m:sup>
                          <m:r>
                            <a:rPr lang="en-US" sz="2400" b="0" i="1" smtClean="0">
                              <a:latin typeface="Cambria Math" panose="02040503050406030204" pitchFamily="18" charset="0"/>
                            </a:rPr>
                            <m:t>𝑛</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e>
                      </m:nary>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3019" y="1825625"/>
                <a:ext cx="8007349" cy="4840898"/>
              </a:xfr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Chemistry is Optimization</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1317789" y="3746087"/>
              <a:ext cx="6508422" cy="1828800"/>
            </p:xfrm>
            <a:graphic>
              <a:graphicData uri="http://schemas.openxmlformats.org/drawingml/2006/table">
                <a:tbl>
                  <a:tblPr firstRow="1" bandRow="1">
                    <a:tableStyleId>{5940675A-B579-460E-94D1-54222C63F5DA}</a:tableStyleId>
                  </a:tblPr>
                  <a:tblGrid>
                    <a:gridCol w="3254211">
                      <a:extLst>
                        <a:ext uri="{9D8B030D-6E8A-4147-A177-3AD203B41FA5}">
                          <a16:colId xmlns:a16="http://schemas.microsoft.com/office/drawing/2014/main" val="20000"/>
                        </a:ext>
                      </a:extLst>
                    </a:gridCol>
                    <a:gridCol w="3254211">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0</m:t>
                                    </m:r>
                                  </m:sub>
                                </m:sSub>
                                <m:r>
                                  <a:rPr lang="en-US" sz="2400"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smtClean="0">
                                        <a:latin typeface="Cambria Math" panose="02040503050406030204" pitchFamily="18" charset="0"/>
                                      </a:rPr>
                                      <m:t>𝑥</m:t>
                                    </m:r>
                                  </m:e>
                                  <m:sub>
                                    <m:r>
                                      <a:rPr lang="en-US" sz="2400" smtClean="0">
                                        <a:latin typeface="Cambria Math" panose="02040503050406030204" pitchFamily="18" charset="0"/>
                                      </a:rPr>
                                      <m:t>3</m:t>
                                    </m:r>
                                  </m:sub>
                                </m:sSub>
                              </m:oMath>
                            </m:oMathPara>
                          </a14:m>
                          <a:endParaRPr lang="en-US" sz="2400" dirty="0"/>
                        </a:p>
                      </a:txBody>
                      <a:tcPr anchor="ctr"/>
                    </a:tc>
                    <a:tc>
                      <a:txBody>
                        <a:bodyPr/>
                        <a:lstStyle/>
                        <a:p>
                          <a:r>
                            <a:rPr lang="en-US" dirty="0"/>
                            <a:t>To balance</a:t>
                          </a:r>
                          <a:r>
                            <a:rPr lang="en-US" baseline="0" dirty="0"/>
                            <a:t> the Manganese (Mn)</a:t>
                          </a:r>
                          <a:endParaRPr lang="en-US" dirty="0"/>
                        </a:p>
                      </a:txBody>
                      <a:tcPr anchor="ct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4</m:t>
                                    </m:r>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5</m:t>
                                    </m:r>
                                  </m:sub>
                                </m:sSub>
                              </m:oMath>
                            </m:oMathPara>
                          </a14:m>
                          <a:endParaRPr 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Oxygen (O)</a:t>
                          </a:r>
                          <a:endParaRPr lang="en-US" dirty="0"/>
                        </a:p>
                      </a:txBody>
                      <a:tcPr anchor="ctr"/>
                    </a:tc>
                    <a:extLst>
                      <a:ext uri="{0D108BD9-81ED-4DB2-BD59-A6C34878D82A}">
                        <a16:rowId xmlns:a16="http://schemas.microsoft.com/office/drawing/2014/main" val="10001"/>
                      </a:ext>
                    </a:extLst>
                  </a:tr>
                  <a:tr h="4485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5</m:t>
                                    </m:r>
                                  </m:sub>
                                </m:sSub>
                              </m:oMath>
                            </m:oMathPara>
                          </a14:m>
                          <a:endParaRPr lang="en-US" sz="24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balance</a:t>
                          </a:r>
                          <a:r>
                            <a:rPr lang="en-US" baseline="0" dirty="0"/>
                            <a:t> the Hydrogen (H)</a:t>
                          </a:r>
                          <a:endParaRPr lang="en-US" dirty="0"/>
                        </a:p>
                      </a:txBody>
                      <a:tcPr anchor="ct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oMath>
                            </m:oMathPara>
                          </a14:m>
                          <a:endParaRPr lang="en-US" sz="2400" dirty="0"/>
                        </a:p>
                      </a:txBody>
                      <a:tcPr anchor="ctr"/>
                    </a:tc>
                    <a:tc>
                      <a:txBody>
                        <a:bodyPr/>
                        <a:lstStyle/>
                        <a:p>
                          <a:r>
                            <a:rPr lang="en-US" dirty="0"/>
                            <a:t>To balance</a:t>
                          </a:r>
                          <a:r>
                            <a:rPr lang="en-US" baseline="0" dirty="0"/>
                            <a:t> the charges</a:t>
                          </a:r>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275270664"/>
                  </p:ext>
                </p:extLst>
              </p:nvPr>
            </p:nvGraphicFramePr>
            <p:xfrm>
              <a:off x="1317789" y="3746087"/>
              <a:ext cx="6508422" cy="1828800"/>
            </p:xfrm>
            <a:graphic>
              <a:graphicData uri="http://schemas.openxmlformats.org/drawingml/2006/table">
                <a:tbl>
                  <a:tblPr firstRow="1" bandRow="1">
                    <a:tableStyleId>{5940675A-B579-460E-94D1-54222C63F5DA}</a:tableStyleId>
                  </a:tblPr>
                  <a:tblGrid>
                    <a:gridCol w="3254211"/>
                    <a:gridCol w="3254211"/>
                  </a:tblGrid>
                  <a:tr h="457200">
                    <a:tc>
                      <a:txBody>
                        <a:bodyPr/>
                        <a:lstStyle/>
                        <a:p>
                          <a:endParaRPr lang="en-US"/>
                        </a:p>
                      </a:txBody>
                      <a:tcPr anchor="ctr">
                        <a:blipFill rotWithShape="0">
                          <a:blip r:embed="rId4"/>
                          <a:stretch>
                            <a:fillRect l="-187" t="-1333" r="-100375" b="-312000"/>
                          </a:stretch>
                        </a:blipFill>
                      </a:tcPr>
                    </a:tc>
                    <a:tc>
                      <a:txBody>
                        <a:bodyPr/>
                        <a:lstStyle/>
                        <a:p>
                          <a:r>
                            <a:rPr lang="en-US" dirty="0" smtClean="0"/>
                            <a:t>To balance</a:t>
                          </a:r>
                          <a:r>
                            <a:rPr lang="en-US" baseline="0" dirty="0" smtClean="0"/>
                            <a:t> the Manganese (</a:t>
                          </a:r>
                          <a:r>
                            <a:rPr lang="en-US" baseline="0" dirty="0" err="1" smtClean="0"/>
                            <a:t>Mn</a:t>
                          </a:r>
                          <a:r>
                            <a:rPr lang="en-US" baseline="0" dirty="0" smtClean="0"/>
                            <a:t>)</a:t>
                          </a:r>
                          <a:endParaRPr lang="en-US" dirty="0"/>
                        </a:p>
                      </a:txBody>
                      <a:tcPr anchor="ctr"/>
                    </a:tc>
                  </a:tr>
                  <a:tr h="457200">
                    <a:tc>
                      <a:txBody>
                        <a:bodyPr/>
                        <a:lstStyle/>
                        <a:p>
                          <a:endParaRPr lang="en-US"/>
                        </a:p>
                      </a:txBody>
                      <a:tcPr anchor="ctr">
                        <a:blipFill rotWithShape="0">
                          <a:blip r:embed="rId4"/>
                          <a:stretch>
                            <a:fillRect l="-187" t="-100000" r="-100375" b="-207895"/>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balance</a:t>
                          </a:r>
                          <a:r>
                            <a:rPr lang="en-US" baseline="0" dirty="0" smtClean="0"/>
                            <a:t> the Oxygen (O)</a:t>
                          </a:r>
                          <a:endParaRPr lang="en-US" dirty="0"/>
                        </a:p>
                      </a:txBody>
                      <a:tcPr anchor="ctr"/>
                    </a:tc>
                  </a:tr>
                  <a:tr h="457200">
                    <a:tc>
                      <a:txBody>
                        <a:bodyPr/>
                        <a:lstStyle/>
                        <a:p>
                          <a:endParaRPr lang="en-US"/>
                        </a:p>
                      </a:txBody>
                      <a:tcPr anchor="ctr">
                        <a:blipFill rotWithShape="0">
                          <a:blip r:embed="rId4"/>
                          <a:stretch>
                            <a:fillRect l="-187" t="-202667" r="-100375" b="-110667"/>
                          </a:stretch>
                        </a:blip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balance</a:t>
                          </a:r>
                          <a:r>
                            <a:rPr lang="en-US" baseline="0" dirty="0" smtClean="0"/>
                            <a:t> the Hydrogen (H)</a:t>
                          </a:r>
                          <a:endParaRPr lang="en-US" dirty="0"/>
                        </a:p>
                      </a:txBody>
                      <a:tcPr anchor="ctr"/>
                    </a:tc>
                  </a:tr>
                  <a:tr h="457200">
                    <a:tc>
                      <a:txBody>
                        <a:bodyPr/>
                        <a:lstStyle/>
                        <a:p>
                          <a:endParaRPr lang="en-US"/>
                        </a:p>
                      </a:txBody>
                      <a:tcPr anchor="ctr">
                        <a:blipFill rotWithShape="0">
                          <a:blip r:embed="rId4"/>
                          <a:stretch>
                            <a:fillRect l="-187" t="-302667" r="-100375" b="-10667"/>
                          </a:stretch>
                        </a:blipFill>
                      </a:tcPr>
                    </a:tc>
                    <a:tc>
                      <a:txBody>
                        <a:bodyPr/>
                        <a:lstStyle/>
                        <a:p>
                          <a:r>
                            <a:rPr lang="en-US" dirty="0" smtClean="0"/>
                            <a:t>To balance</a:t>
                          </a:r>
                          <a:r>
                            <a:rPr lang="en-US" baseline="0" dirty="0" smtClean="0"/>
                            <a:t> the charges</a:t>
                          </a:r>
                          <a:endParaRPr lang="en-US" dirty="0"/>
                        </a:p>
                      </a:txBody>
                      <a:tcPr anchor="ctr"/>
                    </a:tc>
                  </a:tr>
                </a:tbl>
              </a:graphicData>
            </a:graphic>
          </p:graphicFrame>
        </mc:Fallback>
      </mc:AlternateContent>
      <p:cxnSp>
        <p:nvCxnSpPr>
          <p:cNvPr id="11" name="Straight Arrow Connector 10"/>
          <p:cNvCxnSpPr/>
          <p:nvPr/>
        </p:nvCxnSpPr>
        <p:spPr>
          <a:xfrm flipH="1">
            <a:off x="1640114" y="2249714"/>
            <a:ext cx="341086" cy="206828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664857" y="2046514"/>
            <a:ext cx="2184401" cy="3193143"/>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08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Chemistry is Optimization</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We have transformed solving a chemical equation into a solving a </a:t>
            </a:r>
            <a:r>
              <a:rPr lang="en-US" sz="2400" b="1" dirty="0">
                <a:solidFill>
                  <a:srgbClr val="00B050"/>
                </a:solidFill>
              </a:rPr>
              <a:t>linear optimization </a:t>
            </a:r>
            <a:r>
              <a:rPr lang="en-US" sz="2400" dirty="0"/>
              <a:t>problem</a:t>
            </a:r>
          </a:p>
          <a:p>
            <a:pPr lvl="1">
              <a:spcBef>
                <a:spcPts val="0"/>
              </a:spcBef>
              <a:spcAft>
                <a:spcPts val="1200"/>
              </a:spcAft>
            </a:pPr>
            <a:r>
              <a:rPr lang="en-US" sz="2000" dirty="0"/>
              <a:t>The </a:t>
            </a:r>
            <a:r>
              <a:rPr lang="en-US" sz="2000" b="1" dirty="0">
                <a:solidFill>
                  <a:srgbClr val="FF0000"/>
                </a:solidFill>
              </a:rPr>
              <a:t>Simplex</a:t>
            </a:r>
            <a:r>
              <a:rPr lang="en-US" sz="2000" dirty="0"/>
              <a:t> method is a known good approach to solve linear programming problems in reasonable time</a:t>
            </a:r>
          </a:p>
          <a:p>
            <a:pPr lvl="1">
              <a:spcBef>
                <a:spcPts val="0"/>
              </a:spcBef>
              <a:spcAft>
                <a:spcPts val="1200"/>
              </a:spcAft>
            </a:pPr>
            <a:r>
              <a:rPr lang="en-US" sz="2000" dirty="0"/>
              <a:t>However, managing </a:t>
            </a:r>
            <a:r>
              <a:rPr lang="en-US" sz="2000" b="1" dirty="0">
                <a:solidFill>
                  <a:srgbClr val="0070C0"/>
                </a:solidFill>
              </a:rPr>
              <a:t>slack variables </a:t>
            </a:r>
            <a:r>
              <a:rPr lang="en-US" sz="2000" dirty="0"/>
              <a:t>and the </a:t>
            </a:r>
            <a:r>
              <a:rPr lang="en-US" sz="2000" b="1" dirty="0">
                <a:solidFill>
                  <a:srgbClr val="0070C0"/>
                </a:solidFill>
              </a:rPr>
              <a:t>tableau</a:t>
            </a:r>
            <a:r>
              <a:rPr lang="en-US" sz="2000" dirty="0"/>
              <a:t> algorithm can be intimidating for novice programmers</a:t>
            </a:r>
          </a:p>
          <a:p>
            <a:pPr>
              <a:spcBef>
                <a:spcPts val="0"/>
              </a:spcBef>
              <a:spcAft>
                <a:spcPts val="1200"/>
              </a:spcAft>
            </a:pPr>
            <a:r>
              <a:rPr lang="en-US" sz="2400" dirty="0"/>
              <a:t>We will utilize a Python Linear Program library (</a:t>
            </a:r>
            <a:r>
              <a:rPr lang="en-US" sz="2400" b="1" dirty="0"/>
              <a:t>PuLP</a:t>
            </a:r>
            <a:r>
              <a:rPr lang="en-US" sz="2400" dirty="0"/>
              <a:t>) to quickly find the optimal solution over the integers</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49508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Chemistry is Optimization</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12" name="Picture 11">
            <a:extLst>
              <a:ext uri="{FF2B5EF4-FFF2-40B4-BE49-F238E27FC236}">
                <a16:creationId xmlns:a16="http://schemas.microsoft.com/office/drawing/2014/main" id="{6C8D1FC7-98A4-8F7D-60C0-D22E610E68DB}"/>
              </a:ext>
            </a:extLst>
          </p:cNvPr>
          <p:cNvPicPr>
            <a:picLocks noChangeAspect="1"/>
          </p:cNvPicPr>
          <p:nvPr/>
        </p:nvPicPr>
        <p:blipFill>
          <a:blip r:embed="rId3"/>
          <a:stretch>
            <a:fillRect/>
          </a:stretch>
        </p:blipFill>
        <p:spPr>
          <a:xfrm>
            <a:off x="1102914" y="1757682"/>
            <a:ext cx="6938171" cy="4846007"/>
          </a:xfrm>
          <a:prstGeom prst="rect">
            <a:avLst/>
          </a:prstGeom>
          <a:ln>
            <a:solidFill>
              <a:schemeClr val="tx1"/>
            </a:solidFill>
          </a:ln>
        </p:spPr>
      </p:pic>
      <p:sp>
        <p:nvSpPr>
          <p:cNvPr id="14" name="TextBox 13">
            <a:extLst>
              <a:ext uri="{FF2B5EF4-FFF2-40B4-BE49-F238E27FC236}">
                <a16:creationId xmlns:a16="http://schemas.microsoft.com/office/drawing/2014/main" id="{56424EEB-8526-FCB1-14C2-3B0CF0819F7E}"/>
              </a:ext>
            </a:extLst>
          </p:cNvPr>
          <p:cNvSpPr txBox="1"/>
          <p:nvPr/>
        </p:nvSpPr>
        <p:spPr>
          <a:xfrm>
            <a:off x="2953061" y="1321357"/>
            <a:ext cx="3237875" cy="369332"/>
          </a:xfrm>
          <a:prstGeom prst="rect">
            <a:avLst/>
          </a:prstGeom>
          <a:noFill/>
        </p:spPr>
        <p:txBody>
          <a:bodyPr wrap="square">
            <a:spAutoFit/>
          </a:bodyPr>
          <a:lstStyle/>
          <a:p>
            <a:pPr algn="ctr"/>
            <a:r>
              <a:rPr lang="en-US" dirty="0">
                <a:hlinkClick r:id="rId4"/>
              </a:rPr>
              <a:t>https://coin-or.github.io/pulp</a:t>
            </a:r>
            <a:endParaRPr lang="en-US" dirty="0"/>
          </a:p>
        </p:txBody>
      </p:sp>
    </p:spTree>
    <p:extLst>
      <p:ext uri="{BB962C8B-B14F-4D97-AF65-F5344CB8AC3E}">
        <p14:creationId xmlns:p14="http://schemas.microsoft.com/office/powerpoint/2010/main" val="4016662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a:xfrm>
            <a:off x="6363324" y="365126"/>
            <a:ext cx="2458387" cy="1673536"/>
          </a:xfrm>
        </p:spPr>
        <p:txBody>
          <a:bodyPr>
            <a:normAutofit/>
          </a:bodyPr>
          <a:lstStyle/>
          <a:p>
            <a:pPr algn="ctr"/>
            <a:r>
              <a:rPr lang="en-US" sz="2400" b="1" dirty="0">
                <a:solidFill>
                  <a:srgbClr val="0070C0"/>
                </a:solidFill>
                <a:latin typeface="+mn-lt"/>
              </a:rPr>
              <a:t>Open</a:t>
            </a:r>
            <a:r>
              <a:rPr lang="en-US" sz="2400" dirty="0">
                <a:latin typeface="+mn-lt"/>
              </a:rPr>
              <a:t> Cell 1</a:t>
            </a:r>
            <a:br>
              <a:rPr lang="en-US" sz="2400" dirty="0">
                <a:latin typeface="+mn-lt"/>
              </a:rPr>
            </a:br>
            <a:r>
              <a:rPr lang="en-US" sz="2000" dirty="0">
                <a:latin typeface="+mn-lt"/>
              </a:rPr>
              <a:t>stoichiometry.ipynb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58</a:t>
            </a:fld>
            <a:endParaRPr lang="en-US"/>
          </a:p>
        </p:txBody>
      </p:sp>
      <p:pic>
        <p:nvPicPr>
          <p:cNvPr id="17" name="Picture 16">
            <a:extLst>
              <a:ext uri="{FF2B5EF4-FFF2-40B4-BE49-F238E27FC236}">
                <a16:creationId xmlns:a16="http://schemas.microsoft.com/office/drawing/2014/main" id="{A025734F-3576-C0B6-0AE6-B14A043F220A}"/>
              </a:ext>
            </a:extLst>
          </p:cNvPr>
          <p:cNvPicPr>
            <a:picLocks noChangeAspect="1"/>
          </p:cNvPicPr>
          <p:nvPr/>
        </p:nvPicPr>
        <p:blipFill>
          <a:blip r:embed="rId2"/>
          <a:stretch>
            <a:fillRect/>
          </a:stretch>
        </p:blipFill>
        <p:spPr>
          <a:xfrm>
            <a:off x="246402" y="365126"/>
            <a:ext cx="5816550" cy="6148100"/>
          </a:xfrm>
          <a:prstGeom prst="rect">
            <a:avLst/>
          </a:prstGeom>
          <a:ln>
            <a:solidFill>
              <a:schemeClr val="tx1"/>
            </a:solidFill>
          </a:ln>
        </p:spPr>
      </p:pic>
      <p:grpSp>
        <p:nvGrpSpPr>
          <p:cNvPr id="24" name="Group 23">
            <a:extLst>
              <a:ext uri="{FF2B5EF4-FFF2-40B4-BE49-F238E27FC236}">
                <a16:creationId xmlns:a16="http://schemas.microsoft.com/office/drawing/2014/main" id="{7919FEB5-6EE4-B94D-6D25-A61151FE1253}"/>
              </a:ext>
            </a:extLst>
          </p:cNvPr>
          <p:cNvGrpSpPr/>
          <p:nvPr/>
        </p:nvGrpSpPr>
        <p:grpSpPr>
          <a:xfrm>
            <a:off x="1224736" y="664929"/>
            <a:ext cx="1076632" cy="369332"/>
            <a:chOff x="4968362" y="2079211"/>
            <a:chExt cx="1076632" cy="369332"/>
          </a:xfrm>
        </p:grpSpPr>
        <p:cxnSp>
          <p:nvCxnSpPr>
            <p:cNvPr id="25" name="Straight Arrow Connector 24">
              <a:extLst>
                <a:ext uri="{FF2B5EF4-FFF2-40B4-BE49-F238E27FC236}">
                  <a16:creationId xmlns:a16="http://schemas.microsoft.com/office/drawing/2014/main" id="{60157D49-BFDC-79B6-ED1E-9C9710B926C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8787EF7-498A-FD6F-47E3-8D042E6F36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DC8DD128-D8C2-5785-D060-4C603C2FD842}"/>
              </a:ext>
            </a:extLst>
          </p:cNvPr>
          <p:cNvGrpSpPr/>
          <p:nvPr/>
        </p:nvGrpSpPr>
        <p:grpSpPr>
          <a:xfrm>
            <a:off x="1968558" y="1218927"/>
            <a:ext cx="1076632" cy="369332"/>
            <a:chOff x="4704120" y="2356972"/>
            <a:chExt cx="1076632" cy="369332"/>
          </a:xfrm>
        </p:grpSpPr>
        <p:cxnSp>
          <p:nvCxnSpPr>
            <p:cNvPr id="28" name="Straight Arrow Connector 27">
              <a:extLst>
                <a:ext uri="{FF2B5EF4-FFF2-40B4-BE49-F238E27FC236}">
                  <a16:creationId xmlns:a16="http://schemas.microsoft.com/office/drawing/2014/main" id="{C1886B25-B11A-CC05-60AA-FDD0EB20A2B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7D14DCF-76BD-706B-36AD-27D4B447FD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36D5EEE9-83A1-2272-18A1-048FBBF04AA5}"/>
              </a:ext>
            </a:extLst>
          </p:cNvPr>
          <p:cNvGrpSpPr/>
          <p:nvPr/>
        </p:nvGrpSpPr>
        <p:grpSpPr>
          <a:xfrm>
            <a:off x="4030566" y="1772925"/>
            <a:ext cx="1068643" cy="369332"/>
            <a:chOff x="3647644" y="4910075"/>
            <a:chExt cx="1068643" cy="369332"/>
          </a:xfrm>
        </p:grpSpPr>
        <p:sp>
          <p:nvSpPr>
            <p:cNvPr id="31" name="TextBox 30">
              <a:extLst>
                <a:ext uri="{FF2B5EF4-FFF2-40B4-BE49-F238E27FC236}">
                  <a16:creationId xmlns:a16="http://schemas.microsoft.com/office/drawing/2014/main" id="{D839BF50-2257-60BE-3277-26A7748D937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7EBD02F3-CB59-6C58-94B9-5A3B140106F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09DACAC0-0E24-D9D9-D6BD-B9A43D04DF66}"/>
              </a:ext>
            </a:extLst>
          </p:cNvPr>
          <p:cNvGrpSpPr/>
          <p:nvPr/>
        </p:nvGrpSpPr>
        <p:grpSpPr>
          <a:xfrm>
            <a:off x="3578194" y="2509515"/>
            <a:ext cx="1064340" cy="369332"/>
            <a:chOff x="3647644" y="5421073"/>
            <a:chExt cx="1064340" cy="369332"/>
          </a:xfrm>
        </p:grpSpPr>
        <p:sp>
          <p:nvSpPr>
            <p:cNvPr id="34" name="TextBox 33">
              <a:extLst>
                <a:ext uri="{FF2B5EF4-FFF2-40B4-BE49-F238E27FC236}">
                  <a16:creationId xmlns:a16="http://schemas.microsoft.com/office/drawing/2014/main" id="{1FCDE64D-D9A7-B2F0-A1BB-18CAD7E605C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2785C11-C503-26C3-27C5-9EF9E82539B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7DC8EC5-7CAD-EE7D-43D4-B4C93C3E5A18}"/>
              </a:ext>
            </a:extLst>
          </p:cNvPr>
          <p:cNvGrpSpPr/>
          <p:nvPr/>
        </p:nvGrpSpPr>
        <p:grpSpPr>
          <a:xfrm>
            <a:off x="1701251" y="2690374"/>
            <a:ext cx="1068643" cy="369332"/>
            <a:chOff x="3647644" y="5359159"/>
            <a:chExt cx="1068643" cy="369332"/>
          </a:xfrm>
        </p:grpSpPr>
        <p:sp>
          <p:nvSpPr>
            <p:cNvPr id="37" name="TextBox 36">
              <a:extLst>
                <a:ext uri="{FF2B5EF4-FFF2-40B4-BE49-F238E27FC236}">
                  <a16:creationId xmlns:a16="http://schemas.microsoft.com/office/drawing/2014/main" id="{034239D6-DBF7-60C8-678E-A34EEC30EAA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00942E3A-1CA2-9C4E-E062-F83C97DC1B0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609BFB4A-9BD7-D8EC-CB02-B11A00BA605C}"/>
              </a:ext>
            </a:extLst>
          </p:cNvPr>
          <p:cNvGrpSpPr/>
          <p:nvPr/>
        </p:nvGrpSpPr>
        <p:grpSpPr>
          <a:xfrm>
            <a:off x="1701251" y="3961166"/>
            <a:ext cx="1076632" cy="369332"/>
            <a:chOff x="2157212" y="5356391"/>
            <a:chExt cx="1076632" cy="369332"/>
          </a:xfrm>
        </p:grpSpPr>
        <p:sp>
          <p:nvSpPr>
            <p:cNvPr id="40" name="TextBox 39">
              <a:extLst>
                <a:ext uri="{FF2B5EF4-FFF2-40B4-BE49-F238E27FC236}">
                  <a16:creationId xmlns:a16="http://schemas.microsoft.com/office/drawing/2014/main" id="{6248AADA-2303-0C05-B516-5EE4E59794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A55EED9A-6240-E242-ADE2-4C0DF426E2E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EB8A553-8BB1-E9B9-6B9E-FB7F7ACEEBB5}"/>
              </a:ext>
            </a:extLst>
          </p:cNvPr>
          <p:cNvGrpSpPr/>
          <p:nvPr/>
        </p:nvGrpSpPr>
        <p:grpSpPr>
          <a:xfrm>
            <a:off x="2933955" y="4897716"/>
            <a:ext cx="1076632" cy="369332"/>
            <a:chOff x="2157212" y="5356391"/>
            <a:chExt cx="1076632" cy="369332"/>
          </a:xfrm>
        </p:grpSpPr>
        <p:sp>
          <p:nvSpPr>
            <p:cNvPr id="43" name="TextBox 42">
              <a:extLst>
                <a:ext uri="{FF2B5EF4-FFF2-40B4-BE49-F238E27FC236}">
                  <a16:creationId xmlns:a16="http://schemas.microsoft.com/office/drawing/2014/main" id="{D6C8BC74-25F6-3D88-2780-5C3AC7AE4AF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562234A-2728-ABE3-5692-FBCEDD72F31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38EC9122-2ABC-D312-FE7E-DB36DF61AFF0}"/>
              </a:ext>
            </a:extLst>
          </p:cNvPr>
          <p:cNvGrpSpPr/>
          <p:nvPr/>
        </p:nvGrpSpPr>
        <p:grpSpPr>
          <a:xfrm>
            <a:off x="3344767" y="5447902"/>
            <a:ext cx="1076632" cy="369332"/>
            <a:chOff x="2157212" y="5356391"/>
            <a:chExt cx="1076632" cy="369332"/>
          </a:xfrm>
        </p:grpSpPr>
        <p:sp>
          <p:nvSpPr>
            <p:cNvPr id="46" name="TextBox 45">
              <a:extLst>
                <a:ext uri="{FF2B5EF4-FFF2-40B4-BE49-F238E27FC236}">
                  <a16:creationId xmlns:a16="http://schemas.microsoft.com/office/drawing/2014/main" id="{AA0E5172-B24E-F884-6099-EAFBB410F7C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45922B88-B838-8C64-E5E1-E9C6E04F62D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1E42B7C-51BE-341B-7CC7-CEEA6973C8C4}"/>
              </a:ext>
            </a:extLst>
          </p:cNvPr>
          <p:cNvGrpSpPr/>
          <p:nvPr/>
        </p:nvGrpSpPr>
        <p:grpSpPr>
          <a:xfrm>
            <a:off x="1701251" y="3591834"/>
            <a:ext cx="1076632" cy="369332"/>
            <a:chOff x="2157212" y="5356391"/>
            <a:chExt cx="1076632" cy="369332"/>
          </a:xfrm>
        </p:grpSpPr>
        <p:sp>
          <p:nvSpPr>
            <p:cNvPr id="49" name="TextBox 48">
              <a:extLst>
                <a:ext uri="{FF2B5EF4-FFF2-40B4-BE49-F238E27FC236}">
                  <a16:creationId xmlns:a16="http://schemas.microsoft.com/office/drawing/2014/main" id="{2879C492-966B-EA04-61A0-2674616AE4C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A218183B-9441-C48C-C34D-363BEADA6CE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7FB32A0-6B48-7D3C-9053-52051D7DD664}"/>
              </a:ext>
            </a:extLst>
          </p:cNvPr>
          <p:cNvGrpSpPr/>
          <p:nvPr/>
        </p:nvGrpSpPr>
        <p:grpSpPr>
          <a:xfrm>
            <a:off x="3724911" y="5995425"/>
            <a:ext cx="1076632" cy="369332"/>
            <a:chOff x="2157212" y="5356391"/>
            <a:chExt cx="1076632" cy="369332"/>
          </a:xfrm>
        </p:grpSpPr>
        <p:sp>
          <p:nvSpPr>
            <p:cNvPr id="52" name="TextBox 51">
              <a:extLst>
                <a:ext uri="{FF2B5EF4-FFF2-40B4-BE49-F238E27FC236}">
                  <a16:creationId xmlns:a16="http://schemas.microsoft.com/office/drawing/2014/main" id="{808CE735-1CE7-65FC-55B9-674BA4F7B46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3B89B60E-B344-223C-6C7D-05A4D463C4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88804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right)">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righ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right)">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right)">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right)">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wipe(right)">
                                      <p:cBhvr>
                                        <p:cTn id="5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D8E-24E6-28F9-D854-EE6D06BE6357}"/>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Cell 1 – stoichiometry.ipynb</a:t>
            </a:r>
          </a:p>
        </p:txBody>
      </p:sp>
      <p:sp>
        <p:nvSpPr>
          <p:cNvPr id="3" name="Slide Number Placeholder 2">
            <a:extLst>
              <a:ext uri="{FF2B5EF4-FFF2-40B4-BE49-F238E27FC236}">
                <a16:creationId xmlns:a16="http://schemas.microsoft.com/office/drawing/2014/main" id="{0A6121E5-9C9B-D363-02F9-E7A51965941C}"/>
              </a:ext>
            </a:extLst>
          </p:cNvPr>
          <p:cNvSpPr>
            <a:spLocks noGrp="1"/>
          </p:cNvSpPr>
          <p:nvPr>
            <p:ph type="sldNum" sz="quarter" idx="12"/>
          </p:nvPr>
        </p:nvSpPr>
        <p:spPr/>
        <p:txBody>
          <a:bodyPr/>
          <a:lstStyle/>
          <a:p>
            <a:fld id="{650AD656-6FF9-465D-B7B0-1CD0DD39CD23}" type="slidenum">
              <a:rPr lang="en-US" smtClean="0"/>
              <a:pPr/>
              <a:t>59</a:t>
            </a:fld>
            <a:endParaRPr lang="en-US"/>
          </a:p>
        </p:txBody>
      </p:sp>
      <p:pic>
        <p:nvPicPr>
          <p:cNvPr id="10" name="Picture 9">
            <a:extLst>
              <a:ext uri="{FF2B5EF4-FFF2-40B4-BE49-F238E27FC236}">
                <a16:creationId xmlns:a16="http://schemas.microsoft.com/office/drawing/2014/main" id="{18B79406-8AF6-4212-6AA5-107EAACEFB55}"/>
              </a:ext>
            </a:extLst>
          </p:cNvPr>
          <p:cNvPicPr>
            <a:picLocks noChangeAspect="1"/>
          </p:cNvPicPr>
          <p:nvPr/>
        </p:nvPicPr>
        <p:blipFill>
          <a:blip r:embed="rId2"/>
          <a:stretch>
            <a:fillRect/>
          </a:stretch>
        </p:blipFill>
        <p:spPr>
          <a:xfrm>
            <a:off x="1029143" y="1785410"/>
            <a:ext cx="7085714" cy="4066667"/>
          </a:xfrm>
          <a:prstGeom prst="rect">
            <a:avLst/>
          </a:prstGeom>
          <a:ln>
            <a:solidFill>
              <a:schemeClr val="tx1"/>
            </a:solidFill>
          </a:ln>
        </p:spPr>
      </p:pic>
      <p:grpSp>
        <p:nvGrpSpPr>
          <p:cNvPr id="5" name="Group 4">
            <a:extLst>
              <a:ext uri="{FF2B5EF4-FFF2-40B4-BE49-F238E27FC236}">
                <a16:creationId xmlns:a16="http://schemas.microsoft.com/office/drawing/2014/main" id="{D4E877C0-46EC-0D45-49C2-2A3FF25A9375}"/>
              </a:ext>
            </a:extLst>
          </p:cNvPr>
          <p:cNvGrpSpPr/>
          <p:nvPr/>
        </p:nvGrpSpPr>
        <p:grpSpPr>
          <a:xfrm>
            <a:off x="3690622" y="1824712"/>
            <a:ext cx="1076632" cy="369332"/>
            <a:chOff x="4968362" y="2079211"/>
            <a:chExt cx="1076632" cy="369332"/>
          </a:xfrm>
        </p:grpSpPr>
        <p:cxnSp>
          <p:nvCxnSpPr>
            <p:cNvPr id="6" name="Straight Arrow Connector 5">
              <a:extLst>
                <a:ext uri="{FF2B5EF4-FFF2-40B4-BE49-F238E27FC236}">
                  <a16:creationId xmlns:a16="http://schemas.microsoft.com/office/drawing/2014/main" id="{48364826-B09E-6070-B7B1-1E7AF38CDA9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A3E3D34-FE19-6FCD-06E1-43DECC6EBF2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8" name="Group 7">
            <a:extLst>
              <a:ext uri="{FF2B5EF4-FFF2-40B4-BE49-F238E27FC236}">
                <a16:creationId xmlns:a16="http://schemas.microsoft.com/office/drawing/2014/main" id="{38492770-39C8-FC93-67BF-DAC140C534C1}"/>
              </a:ext>
            </a:extLst>
          </p:cNvPr>
          <p:cNvGrpSpPr/>
          <p:nvPr/>
        </p:nvGrpSpPr>
        <p:grpSpPr>
          <a:xfrm>
            <a:off x="3663541" y="2062707"/>
            <a:ext cx="1076632" cy="369332"/>
            <a:chOff x="4704120" y="2356972"/>
            <a:chExt cx="1076632" cy="369332"/>
          </a:xfrm>
        </p:grpSpPr>
        <p:cxnSp>
          <p:nvCxnSpPr>
            <p:cNvPr id="9" name="Straight Arrow Connector 8">
              <a:extLst>
                <a:ext uri="{FF2B5EF4-FFF2-40B4-BE49-F238E27FC236}">
                  <a16:creationId xmlns:a16="http://schemas.microsoft.com/office/drawing/2014/main" id="{20F52337-B49A-424D-59C0-ED0664195F5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BA2DC3D-FC73-54D0-A559-B5DB57F48CF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40B85047-C1F5-8831-C218-BFCE3B0DDCA1}"/>
              </a:ext>
            </a:extLst>
          </p:cNvPr>
          <p:cNvGrpSpPr/>
          <p:nvPr/>
        </p:nvGrpSpPr>
        <p:grpSpPr>
          <a:xfrm>
            <a:off x="4408208" y="2793992"/>
            <a:ext cx="1068643" cy="369332"/>
            <a:chOff x="3647644" y="4910075"/>
            <a:chExt cx="1068643" cy="369332"/>
          </a:xfrm>
        </p:grpSpPr>
        <p:sp>
          <p:nvSpPr>
            <p:cNvPr id="13" name="TextBox 12">
              <a:extLst>
                <a:ext uri="{FF2B5EF4-FFF2-40B4-BE49-F238E27FC236}">
                  <a16:creationId xmlns:a16="http://schemas.microsoft.com/office/drawing/2014/main" id="{2C45595D-1891-A641-CF11-BA1E3A784AE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862C8DD5-6216-6C46-84B6-65660D991D0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6E9F813C-E027-0296-9664-489A1D603684}"/>
              </a:ext>
            </a:extLst>
          </p:cNvPr>
          <p:cNvGrpSpPr/>
          <p:nvPr/>
        </p:nvGrpSpPr>
        <p:grpSpPr>
          <a:xfrm>
            <a:off x="3356201" y="3531567"/>
            <a:ext cx="1064340" cy="369332"/>
            <a:chOff x="3647644" y="5421073"/>
            <a:chExt cx="1064340" cy="369332"/>
          </a:xfrm>
        </p:grpSpPr>
        <p:sp>
          <p:nvSpPr>
            <p:cNvPr id="16" name="TextBox 15">
              <a:extLst>
                <a:ext uri="{FF2B5EF4-FFF2-40B4-BE49-F238E27FC236}">
                  <a16:creationId xmlns:a16="http://schemas.microsoft.com/office/drawing/2014/main" id="{4BCCDB61-EDA1-9DEA-5206-90D2F2E9232E}"/>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23E8836E-4F2F-568A-C67F-60EBA10C6D5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11C96FF-4D69-BCA5-66CB-8F43B89E286F}"/>
              </a:ext>
            </a:extLst>
          </p:cNvPr>
          <p:cNvGrpSpPr/>
          <p:nvPr/>
        </p:nvGrpSpPr>
        <p:grpSpPr>
          <a:xfrm>
            <a:off x="6267464" y="4073332"/>
            <a:ext cx="1068643" cy="369332"/>
            <a:chOff x="3647644" y="5359159"/>
            <a:chExt cx="1068643" cy="369332"/>
          </a:xfrm>
        </p:grpSpPr>
        <p:sp>
          <p:nvSpPr>
            <p:cNvPr id="19" name="TextBox 18">
              <a:extLst>
                <a:ext uri="{FF2B5EF4-FFF2-40B4-BE49-F238E27FC236}">
                  <a16:creationId xmlns:a16="http://schemas.microsoft.com/office/drawing/2014/main" id="{28ADE73F-ACAB-F137-3058-67FB92488A7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25CC1C26-51B1-44C3-AA95-CD4F16AD4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48BDF400-1317-2394-6A18-84886160F904}"/>
              </a:ext>
            </a:extLst>
          </p:cNvPr>
          <p:cNvGrpSpPr/>
          <p:nvPr/>
        </p:nvGrpSpPr>
        <p:grpSpPr>
          <a:xfrm>
            <a:off x="6267464" y="4962637"/>
            <a:ext cx="1076632" cy="369332"/>
            <a:chOff x="2157212" y="5356391"/>
            <a:chExt cx="1076632" cy="369332"/>
          </a:xfrm>
        </p:grpSpPr>
        <p:sp>
          <p:nvSpPr>
            <p:cNvPr id="22" name="TextBox 21">
              <a:extLst>
                <a:ext uri="{FF2B5EF4-FFF2-40B4-BE49-F238E27FC236}">
                  <a16:creationId xmlns:a16="http://schemas.microsoft.com/office/drawing/2014/main" id="{7714080C-D453-CE8F-5A22-D7E1229668B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03808F11-E392-7BE7-F815-D6F813FA57E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7D75CED-2A47-4B13-E22E-B2629CD8D39F}"/>
              </a:ext>
            </a:extLst>
          </p:cNvPr>
          <p:cNvGrpSpPr/>
          <p:nvPr/>
        </p:nvGrpSpPr>
        <p:grpSpPr>
          <a:xfrm>
            <a:off x="3356201" y="5225141"/>
            <a:ext cx="1076632" cy="369332"/>
            <a:chOff x="2157212" y="5356391"/>
            <a:chExt cx="1076632" cy="369332"/>
          </a:xfrm>
        </p:grpSpPr>
        <p:sp>
          <p:nvSpPr>
            <p:cNvPr id="25" name="TextBox 24">
              <a:extLst>
                <a:ext uri="{FF2B5EF4-FFF2-40B4-BE49-F238E27FC236}">
                  <a16:creationId xmlns:a16="http://schemas.microsoft.com/office/drawing/2014/main" id="{FFA9243F-0E25-F7BF-B705-37E957F26E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AB1D7318-6F1C-6B99-145E-BC80FEDA94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FD82970-392C-D49E-8C1C-47BE055161BC}"/>
              </a:ext>
            </a:extLst>
          </p:cNvPr>
          <p:cNvGrpSpPr/>
          <p:nvPr/>
        </p:nvGrpSpPr>
        <p:grpSpPr>
          <a:xfrm>
            <a:off x="6267464" y="5456011"/>
            <a:ext cx="1076632" cy="369332"/>
            <a:chOff x="2157212" y="5356391"/>
            <a:chExt cx="1076632" cy="369332"/>
          </a:xfrm>
        </p:grpSpPr>
        <p:sp>
          <p:nvSpPr>
            <p:cNvPr id="28" name="TextBox 27">
              <a:extLst>
                <a:ext uri="{FF2B5EF4-FFF2-40B4-BE49-F238E27FC236}">
                  <a16:creationId xmlns:a16="http://schemas.microsoft.com/office/drawing/2014/main" id="{E4D61531-0D14-682C-4FA4-7326A510CA6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CE08A79E-4165-5EBE-9E7D-33F075550A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B9E5989-9E58-F3F5-15A3-434BB267FA10}"/>
              </a:ext>
            </a:extLst>
          </p:cNvPr>
          <p:cNvGrpSpPr/>
          <p:nvPr/>
        </p:nvGrpSpPr>
        <p:grpSpPr>
          <a:xfrm>
            <a:off x="3356201" y="4734977"/>
            <a:ext cx="1076632" cy="369332"/>
            <a:chOff x="2157212" y="5356391"/>
            <a:chExt cx="1076632" cy="369332"/>
          </a:xfrm>
        </p:grpSpPr>
        <p:sp>
          <p:nvSpPr>
            <p:cNvPr id="31" name="TextBox 30">
              <a:extLst>
                <a:ext uri="{FF2B5EF4-FFF2-40B4-BE49-F238E27FC236}">
                  <a16:creationId xmlns:a16="http://schemas.microsoft.com/office/drawing/2014/main" id="{22850009-48C4-7A1E-F3BA-284D0E2957E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5262D521-C49E-E025-62F2-B3EBBF56B0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630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right)">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13538" y="2094523"/>
            <a:ext cx="468924"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13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60</a:t>
            </a:fld>
            <a:endParaRPr lang="en-US" dirty="0"/>
          </a:p>
        </p:txBody>
      </p:sp>
      <mc:AlternateContent xmlns:mc="http://schemas.openxmlformats.org/markup-compatibility/2006" xmlns:a14="http://schemas.microsoft.com/office/drawing/2010/main">
        <mc:Choice Requires="a14">
          <p:sp>
            <p:nvSpPr>
              <p:cNvPr id="8" name="Rectangle 7"/>
              <p:cNvSpPr/>
              <p:nvPr/>
            </p:nvSpPr>
            <p:spPr>
              <a:xfrm>
                <a:off x="1737827" y="1468581"/>
                <a:ext cx="5668347" cy="615553"/>
              </a:xfrm>
              <a:prstGeom prst="rect">
                <a:avLst/>
              </a:prstGeom>
            </p:spPr>
            <p:txBody>
              <a:bodyPr wrap="none">
                <a:spAutoFit/>
              </a:bodyPr>
              <a:lstStyle/>
              <a:p>
                <a:pPr>
                  <a:spcAft>
                    <a:spcPts val="1200"/>
                  </a:spcAft>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8" name="Rectangle 7"/>
              <p:cNvSpPr>
                <a:spLocks noRot="1" noChangeAspect="1" noMove="1" noResize="1" noEditPoints="1" noAdjustHandles="1" noChangeArrowheads="1" noChangeShapeType="1" noTextEdit="1"/>
              </p:cNvSpPr>
              <p:nvPr/>
            </p:nvSpPr>
            <p:spPr>
              <a:xfrm>
                <a:off x="1737827" y="1468581"/>
                <a:ext cx="5668347" cy="61555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04236" y="2066695"/>
                <a:ext cx="773552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𝟐</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𝟓</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dirty="0"/>
              </a:p>
            </p:txBody>
          </p:sp>
        </mc:Choice>
        <mc:Fallback xmlns="">
          <p:sp>
            <p:nvSpPr>
              <p:cNvPr id="9" name="Rectangle 8"/>
              <p:cNvSpPr>
                <a:spLocks noRot="1" noChangeAspect="1" noMove="1" noResize="1" noEditPoints="1" noAdjustHandles="1" noChangeArrowheads="1" noChangeShapeType="1" noTextEdit="1"/>
              </p:cNvSpPr>
              <p:nvPr/>
            </p:nvSpPr>
            <p:spPr>
              <a:xfrm>
                <a:off x="704236" y="2066695"/>
                <a:ext cx="7735529" cy="615553"/>
              </a:xfrm>
              <a:prstGeom prst="rect">
                <a:avLst/>
              </a:prstGeom>
              <a:blipFill>
                <a:blip r:embed="rId5"/>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E029112-CB1D-BB2B-CEBA-3623CFFD183C}"/>
              </a:ext>
            </a:extLst>
          </p:cNvPr>
          <p:cNvPicPr>
            <a:picLocks noChangeAspect="1"/>
          </p:cNvPicPr>
          <p:nvPr/>
        </p:nvPicPr>
        <p:blipFill>
          <a:blip r:embed="rId6"/>
          <a:stretch>
            <a:fillRect/>
          </a:stretch>
        </p:blipFill>
        <p:spPr>
          <a:xfrm>
            <a:off x="1333905" y="2794144"/>
            <a:ext cx="6476190" cy="1561905"/>
          </a:xfrm>
          <a:prstGeom prst="rect">
            <a:avLst/>
          </a:prstGeom>
          <a:ln>
            <a:solidFill>
              <a:schemeClr val="tx1"/>
            </a:solidFill>
          </a:ln>
        </p:spPr>
      </p:pic>
      <p:pic>
        <p:nvPicPr>
          <p:cNvPr id="16" name="Picture 15">
            <a:extLst>
              <a:ext uri="{FF2B5EF4-FFF2-40B4-BE49-F238E27FC236}">
                <a16:creationId xmlns:a16="http://schemas.microsoft.com/office/drawing/2014/main" id="{F596C6BC-1D04-B99D-00FE-147762982418}"/>
              </a:ext>
            </a:extLst>
          </p:cNvPr>
          <p:cNvPicPr>
            <a:picLocks noChangeAspect="1"/>
          </p:cNvPicPr>
          <p:nvPr/>
        </p:nvPicPr>
        <p:blipFill>
          <a:blip r:embed="rId7"/>
          <a:stretch>
            <a:fillRect/>
          </a:stretch>
        </p:blipFill>
        <p:spPr>
          <a:xfrm>
            <a:off x="7325479" y="3773026"/>
            <a:ext cx="1114286" cy="18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9BAAEA2-7AC0-61B1-D55B-CFE5ECD5166B}"/>
                  </a:ext>
                </a:extLst>
              </p:cNvPr>
              <p:cNvSpPr txBox="1"/>
              <p:nvPr/>
            </p:nvSpPr>
            <p:spPr>
              <a:xfrm>
                <a:off x="921426" y="5731616"/>
                <a:ext cx="7301148" cy="615553"/>
              </a:xfrm>
              <a:prstGeom prst="rect">
                <a:avLst/>
              </a:prstGeom>
              <a:noFill/>
            </p:spPr>
            <p:txBody>
              <a:bodyPr wrap="square">
                <a:spAutoFit/>
              </a:bodyPr>
              <a:lstStyle/>
              <a:p>
                <a:pPr marL="0" indent="0">
                  <a:spcBef>
                    <a:spcPts val="0"/>
                  </a:spcBef>
                  <a:spcAft>
                    <a:spcPts val="1200"/>
                  </a:spcAft>
                  <a:buNone/>
                </a:pPr>
                <a14:m>
                  <m:oMathPara xmlns:m="http://schemas.openxmlformats.org/officeDocument/2006/math">
                    <m:oMathParaPr>
                      <m:jc m:val="center"/>
                    </m:oMathParaPr>
                    <m:oMath xmlns:m="http://schemas.openxmlformats.org/officeDocument/2006/math">
                      <m:r>
                        <a:rPr lang="en-US" sz="2400" b="1" i="1" smtClean="0">
                          <a:solidFill>
                            <a:srgbClr val="FF0000"/>
                          </a:solidFill>
                          <a:latin typeface="Cambria Math" panose="02040503050406030204" pitchFamily="18" charset="0"/>
                        </a:rPr>
                        <m:t>𝟐</m:t>
                      </m:r>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1" i="0" smtClean="0">
                              <a:solidFill>
                                <a:srgbClr val="FF0000"/>
                              </a:solidFill>
                              <a:latin typeface="Cambria Math" panose="02040503050406030204" pitchFamily="18" charset="0"/>
                            </a:rPr>
                            <m:t>𝟏</m:t>
                          </m:r>
                          <m:r>
                            <m:rPr>
                              <m:sty m:val="p"/>
                            </m:rPr>
                            <a:rPr lang="en-US" sz="2400">
                              <a:latin typeface="Cambria Math" panose="02040503050406030204" pitchFamily="18" charset="0"/>
                            </a:rPr>
                            <m:t>H</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a:latin typeface="Cambria Math" panose="02040503050406030204" pitchFamily="18" charset="0"/>
                            </a:rPr>
                            <m:t>2</m:t>
                          </m:r>
                        </m:sub>
                      </m:sSub>
                      <m:r>
                        <a:rPr lang="en-US" sz="2400">
                          <a:latin typeface="Cambria Math" panose="02040503050406030204" pitchFamily="18" charset="0"/>
                        </a:rPr>
                        <m:t>+</m:t>
                      </m:r>
                      <m:r>
                        <a:rPr lang="en-US" sz="2400" b="1" i="1" smtClean="0">
                          <a:solidFill>
                            <a:srgbClr val="FF0000"/>
                          </a:solidFill>
                          <a:latin typeface="Cambria Math" panose="02040503050406030204" pitchFamily="18" charset="0"/>
                        </a:rPr>
                        <m:t>𝟔</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𝟐</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𝟑</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𝟒</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25" name="TextBox 24">
                <a:extLst>
                  <a:ext uri="{FF2B5EF4-FFF2-40B4-BE49-F238E27FC236}">
                    <a16:creationId xmlns:a16="http://schemas.microsoft.com/office/drawing/2014/main" id="{F9BAAEA2-7AC0-61B1-D55B-CFE5ECD5166B}"/>
                  </a:ext>
                </a:extLst>
              </p:cNvPr>
              <p:cNvSpPr txBox="1">
                <a:spLocks noRot="1" noChangeAspect="1" noMove="1" noResize="1" noEditPoints="1" noAdjustHandles="1" noChangeArrowheads="1" noChangeShapeType="1" noTextEdit="1"/>
              </p:cNvSpPr>
              <p:nvPr/>
            </p:nvSpPr>
            <p:spPr>
              <a:xfrm>
                <a:off x="921426" y="5731616"/>
                <a:ext cx="7301148" cy="615553"/>
              </a:xfrm>
              <a:prstGeom prst="rect">
                <a:avLst/>
              </a:prstGeom>
              <a:blipFill>
                <a:blip r:embed="rId8"/>
                <a:stretch>
                  <a:fillRect/>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8414F74-024F-5888-2EE3-27BE4D8146EC}"/>
              </a:ext>
            </a:extLst>
          </p:cNvPr>
          <p:cNvSpPr/>
          <p:nvPr/>
        </p:nvSpPr>
        <p:spPr>
          <a:xfrm>
            <a:off x="7406174" y="4107305"/>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3658B85-FF08-8CE3-9C04-183AD58BE5D9}"/>
              </a:ext>
            </a:extLst>
          </p:cNvPr>
          <p:cNvSpPr/>
          <p:nvPr/>
        </p:nvSpPr>
        <p:spPr>
          <a:xfrm>
            <a:off x="7406174" y="4354779"/>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5289B30-6AA2-D799-8324-B508D88F275D}"/>
              </a:ext>
            </a:extLst>
          </p:cNvPr>
          <p:cNvSpPr/>
          <p:nvPr/>
        </p:nvSpPr>
        <p:spPr>
          <a:xfrm>
            <a:off x="7406174" y="4602253"/>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0B2B99-D5C1-6FF9-107C-F0C7327C15DB}"/>
              </a:ext>
            </a:extLst>
          </p:cNvPr>
          <p:cNvSpPr/>
          <p:nvPr/>
        </p:nvSpPr>
        <p:spPr>
          <a:xfrm>
            <a:off x="7406174" y="4849727"/>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C2C3029-0884-DBB6-0183-38B68B122FD4}"/>
              </a:ext>
            </a:extLst>
          </p:cNvPr>
          <p:cNvSpPr/>
          <p:nvPr/>
        </p:nvSpPr>
        <p:spPr>
          <a:xfrm>
            <a:off x="7406174" y="5097201"/>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C9BABC-D29E-0ED2-2FB0-4CCC3E32CEFA}"/>
              </a:ext>
            </a:extLst>
          </p:cNvPr>
          <p:cNvSpPr/>
          <p:nvPr/>
        </p:nvSpPr>
        <p:spPr>
          <a:xfrm>
            <a:off x="7406174" y="5344675"/>
            <a:ext cx="658534" cy="201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DA1DF5C-AFDF-513D-567B-67D090C393C6}"/>
              </a:ext>
            </a:extLst>
          </p:cNvPr>
          <p:cNvSpPr/>
          <p:nvPr/>
        </p:nvSpPr>
        <p:spPr>
          <a:xfrm>
            <a:off x="1333904" y="5838221"/>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6C26AB1-63FC-1C01-630A-64BD01B5E465}"/>
              </a:ext>
            </a:extLst>
          </p:cNvPr>
          <p:cNvSpPr/>
          <p:nvPr/>
        </p:nvSpPr>
        <p:spPr>
          <a:xfrm>
            <a:off x="2683014" y="5837056"/>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0F69A17-7A77-8511-25E3-C4B596208F0E}"/>
              </a:ext>
            </a:extLst>
          </p:cNvPr>
          <p:cNvSpPr/>
          <p:nvPr/>
        </p:nvSpPr>
        <p:spPr>
          <a:xfrm>
            <a:off x="3913589" y="5837055"/>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444E77-C8CB-9AA4-5F0D-E2C14E2C815C}"/>
              </a:ext>
            </a:extLst>
          </p:cNvPr>
          <p:cNvSpPr/>
          <p:nvPr/>
        </p:nvSpPr>
        <p:spPr>
          <a:xfrm>
            <a:off x="4915290" y="5837054"/>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2CF5AC5-6486-CAAC-A56A-298FBE7F9A8A}"/>
              </a:ext>
            </a:extLst>
          </p:cNvPr>
          <p:cNvSpPr/>
          <p:nvPr/>
        </p:nvSpPr>
        <p:spPr>
          <a:xfrm>
            <a:off x="6175845" y="5837053"/>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BFB415A-113E-9CBA-A15C-ED36C1342B8B}"/>
              </a:ext>
            </a:extLst>
          </p:cNvPr>
          <p:cNvSpPr/>
          <p:nvPr/>
        </p:nvSpPr>
        <p:spPr>
          <a:xfrm>
            <a:off x="7067508" y="5837052"/>
            <a:ext cx="190095" cy="2800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26BD1694-0926-578B-EF29-93E0AC28221E}"/>
              </a:ext>
            </a:extLst>
          </p:cNvPr>
          <p:cNvCxnSpPr>
            <a:stCxn id="19" idx="1"/>
            <a:endCxn id="31" idx="0"/>
          </p:cNvCxnSpPr>
          <p:nvPr/>
        </p:nvCxnSpPr>
        <p:spPr>
          <a:xfrm rot="10800000" flipV="1">
            <a:off x="1428952" y="4207889"/>
            <a:ext cx="5977222" cy="1630331"/>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C5CE2C6-441E-3429-3760-89DA17393696}"/>
              </a:ext>
            </a:extLst>
          </p:cNvPr>
          <p:cNvCxnSpPr>
            <a:cxnSpLocks/>
            <a:stCxn id="26" idx="1"/>
            <a:endCxn id="32" idx="0"/>
          </p:cNvCxnSpPr>
          <p:nvPr/>
        </p:nvCxnSpPr>
        <p:spPr>
          <a:xfrm rot="10800000" flipV="1">
            <a:off x="2778062" y="4455364"/>
            <a:ext cx="4628112" cy="1381692"/>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0F9ABF3-0217-E2EE-3960-84B8CE164936}"/>
              </a:ext>
            </a:extLst>
          </p:cNvPr>
          <p:cNvCxnSpPr>
            <a:cxnSpLocks/>
            <a:stCxn id="27" idx="1"/>
            <a:endCxn id="33" idx="0"/>
          </p:cNvCxnSpPr>
          <p:nvPr/>
        </p:nvCxnSpPr>
        <p:spPr>
          <a:xfrm rot="10800000" flipV="1">
            <a:off x="4008638" y="4702837"/>
            <a:ext cx="3397537" cy="1134217"/>
          </a:xfrm>
          <a:prstGeom prst="bentConnector2">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D42882B2-FEAA-9E8B-900E-EC6F6C601F4C}"/>
              </a:ext>
            </a:extLst>
          </p:cNvPr>
          <p:cNvCxnSpPr>
            <a:cxnSpLocks/>
            <a:stCxn id="28" idx="1"/>
            <a:endCxn id="34" idx="0"/>
          </p:cNvCxnSpPr>
          <p:nvPr/>
        </p:nvCxnSpPr>
        <p:spPr>
          <a:xfrm rot="10800000" flipV="1">
            <a:off x="5010338" y="4950312"/>
            <a:ext cx="2395836" cy="886742"/>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7B6763F-AB39-5178-1BD6-B8A7F20D9FEE}"/>
              </a:ext>
            </a:extLst>
          </p:cNvPr>
          <p:cNvCxnSpPr>
            <a:cxnSpLocks/>
            <a:stCxn id="29" idx="1"/>
            <a:endCxn id="35" idx="0"/>
          </p:cNvCxnSpPr>
          <p:nvPr/>
        </p:nvCxnSpPr>
        <p:spPr>
          <a:xfrm rot="10800000" flipV="1">
            <a:off x="6270894" y="5197785"/>
            <a:ext cx="1135281" cy="639267"/>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57AB0000-11D6-E4CD-B0B1-CE7F7B51F44A}"/>
              </a:ext>
            </a:extLst>
          </p:cNvPr>
          <p:cNvCxnSpPr>
            <a:cxnSpLocks/>
            <a:stCxn id="30" idx="1"/>
            <a:endCxn id="36" idx="0"/>
          </p:cNvCxnSpPr>
          <p:nvPr/>
        </p:nvCxnSpPr>
        <p:spPr>
          <a:xfrm rot="10800000" flipV="1">
            <a:off x="7162556" y="5445260"/>
            <a:ext cx="243618" cy="391792"/>
          </a:xfrm>
          <a:prstGeom prst="bentConnector2">
            <a:avLst/>
          </a:prstGeom>
          <a:ln w="19050">
            <a:solidFill>
              <a:srgbClr val="0070C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E0C684B0-4FC0-C6F5-EB8F-99276C4A0D36}"/>
              </a:ext>
            </a:extLst>
          </p:cNvPr>
          <p:cNvSpPr/>
          <p:nvPr/>
        </p:nvSpPr>
        <p:spPr>
          <a:xfrm>
            <a:off x="7362825" y="3827302"/>
            <a:ext cx="806450" cy="278837"/>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52501AB-EABA-59CE-124C-D2BF56879A46}"/>
              </a:ext>
            </a:extLst>
          </p:cNvPr>
          <p:cNvSpPr/>
          <p:nvPr/>
        </p:nvSpPr>
        <p:spPr>
          <a:xfrm>
            <a:off x="5645943" y="2102644"/>
            <a:ext cx="320141" cy="24765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220917B-A5F5-A370-3444-11810AE61E75}"/>
              </a:ext>
            </a:extLst>
          </p:cNvPr>
          <p:cNvSpPr/>
          <p:nvPr/>
        </p:nvSpPr>
        <p:spPr>
          <a:xfrm>
            <a:off x="3800474" y="3793352"/>
            <a:ext cx="240507" cy="264463"/>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15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barn(inVertical)">
                                      <p:cBhvr>
                                        <p:cTn id="17" dur="500"/>
                                        <p:tgtEl>
                                          <p:spTgt spid="5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barn(inVertical)">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5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6"/>
                                        </p:tgtEl>
                                        <p:attrNameLst>
                                          <p:attrName>style.visibility</p:attrName>
                                        </p:attrNameLst>
                                      </p:cBhvr>
                                      <p:to>
                                        <p:strVal val="hidden"/>
                                      </p:to>
                                    </p:set>
                                  </p:childTnLst>
                                </p:cTn>
                              </p:par>
                            </p:childTnLst>
                          </p:cTn>
                        </p:par>
                        <p:par>
                          <p:cTn id="27" fill="hold">
                            <p:stCondLst>
                              <p:cond delay="0"/>
                            </p:stCondLst>
                            <p:childTnLst>
                              <p:par>
                                <p:cTn id="28" presetID="22" presetClass="entr" presetSubtype="1"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up)">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300"/>
                                        <p:tgtEl>
                                          <p:spTgt spid="25"/>
                                        </p:tgtEl>
                                      </p:cBhvr>
                                    </p:animEffect>
                                  </p:childTnLst>
                                </p:cTn>
                              </p:par>
                            </p:childTnLst>
                          </p:cTn>
                        </p:par>
                        <p:par>
                          <p:cTn id="36" fill="hold">
                            <p:stCondLst>
                              <p:cond delay="300"/>
                            </p:stCondLst>
                            <p:childTnLst>
                              <p:par>
                                <p:cTn id="37" presetID="22" presetClass="entr" presetSubtype="2" fill="hold"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wipe(right)">
                                      <p:cBhvr>
                                        <p:cTn id="39" dur="500"/>
                                        <p:tgtEl>
                                          <p:spTgt spid="37"/>
                                        </p:tgtEl>
                                      </p:cBhvr>
                                    </p:animEffect>
                                  </p:childTnLst>
                                </p:cTn>
                              </p:par>
                            </p:childTnLst>
                          </p:cTn>
                        </p:par>
                        <p:par>
                          <p:cTn id="40" fill="hold">
                            <p:stCondLst>
                              <p:cond delay="800"/>
                            </p:stCondLst>
                            <p:childTnLst>
                              <p:par>
                                <p:cTn id="41" presetID="22" presetClass="entr" presetSubtype="2"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wipe(right)">
                                      <p:cBhvr>
                                        <p:cTn id="43" dur="500"/>
                                        <p:tgtEl>
                                          <p:spTgt spid="38"/>
                                        </p:tgtEl>
                                      </p:cBhvr>
                                    </p:animEffect>
                                  </p:childTnLst>
                                </p:cTn>
                              </p:par>
                            </p:childTnLst>
                          </p:cTn>
                        </p:par>
                        <p:par>
                          <p:cTn id="44" fill="hold">
                            <p:stCondLst>
                              <p:cond delay="1300"/>
                            </p:stCondLst>
                            <p:childTnLst>
                              <p:par>
                                <p:cTn id="45" presetID="22" presetClass="entr" presetSubtype="2"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right)">
                                      <p:cBhvr>
                                        <p:cTn id="47" dur="500"/>
                                        <p:tgtEl>
                                          <p:spTgt spid="41"/>
                                        </p:tgtEl>
                                      </p:cBhvr>
                                    </p:animEffect>
                                  </p:childTnLst>
                                </p:cTn>
                              </p:par>
                            </p:childTnLst>
                          </p:cTn>
                        </p:par>
                        <p:par>
                          <p:cTn id="48" fill="hold">
                            <p:stCondLst>
                              <p:cond delay="1800"/>
                            </p:stCondLst>
                            <p:childTnLst>
                              <p:par>
                                <p:cTn id="49" presetID="22" presetClass="entr" presetSubtype="2"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right)">
                                      <p:cBhvr>
                                        <p:cTn id="51" dur="500"/>
                                        <p:tgtEl>
                                          <p:spTgt spid="44"/>
                                        </p:tgtEl>
                                      </p:cBhvr>
                                    </p:animEffect>
                                  </p:childTnLst>
                                </p:cTn>
                              </p:par>
                            </p:childTnLst>
                          </p:cTn>
                        </p:par>
                        <p:par>
                          <p:cTn id="52" fill="hold">
                            <p:stCondLst>
                              <p:cond delay="2300"/>
                            </p:stCondLst>
                            <p:childTnLst>
                              <p:par>
                                <p:cTn id="53" presetID="22" presetClass="entr" presetSubtype="2"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childTnLst>
                          </p:cTn>
                        </p:par>
                        <p:par>
                          <p:cTn id="56" fill="hold">
                            <p:stCondLst>
                              <p:cond delay="2800"/>
                            </p:stCondLst>
                            <p:childTnLst>
                              <p:par>
                                <p:cTn id="57" presetID="22" presetClass="entr" presetSubtype="2"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right)">
                                      <p:cBhvr>
                                        <p:cTn id="59" dur="500"/>
                                        <p:tgtEl>
                                          <p:spTgt spid="51"/>
                                        </p:tgtEl>
                                      </p:cBhvr>
                                    </p:animEffect>
                                  </p:childTnLst>
                                </p:cTn>
                              </p:par>
                            </p:childTnLst>
                          </p:cTn>
                        </p:par>
                        <p:par>
                          <p:cTn id="60" fill="hold">
                            <p:stCondLst>
                              <p:cond delay="3300"/>
                            </p:stCondLst>
                            <p:childTnLst>
                              <p:par>
                                <p:cTn id="61" presetID="16" presetClass="entr" presetSubtype="21"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barn(inVertical)">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54" grpId="0" animBg="1"/>
      <p:bldP spid="55" grpId="0" animBg="1"/>
      <p:bldP spid="55" grpId="1" animBg="1"/>
      <p:bldP spid="56" grpId="0" animBg="1"/>
      <p:bldP spid="56"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2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61</a:t>
            </a:fld>
            <a:endParaRPr lang="en-US" dirty="0"/>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B34B323-2A3A-4DE8-AE5F-F0C7AC5E4BAB}"/>
                  </a:ext>
                </a:extLst>
              </p:cNvPr>
              <p:cNvSpPr/>
              <p:nvPr/>
            </p:nvSpPr>
            <p:spPr>
              <a:xfrm>
                <a:off x="884901" y="1574402"/>
                <a:ext cx="7366819" cy="619208"/>
              </a:xfrm>
              <a:prstGeom prst="rect">
                <a:avLst/>
              </a:prstGeom>
            </p:spPr>
            <p:txBody>
              <a:bodyPr wrap="square">
                <a:spAutoFit/>
              </a:bodyPr>
              <a:lstStyle/>
              <a:p>
                <a:pPr algn="ctr">
                  <a:spcAft>
                    <a:spcPts val="120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Cr</m:t>
                          </m:r>
                        </m:e>
                        <m:sub>
                          <m:r>
                            <a:rPr lang="en-US" sz="2400" b="0" i="1" smtClean="0">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2400" dirty="0">
                  <a:solidFill>
                    <a:schemeClr val="tx1"/>
                  </a:solidFill>
                  <a:latin typeface="Cambria Math" panose="02040503050406030204" pitchFamily="18" charset="0"/>
                </a:endParaRPr>
              </a:p>
            </p:txBody>
          </p:sp>
        </mc:Choice>
        <mc:Fallback xmlns="">
          <p:sp>
            <p:nvSpPr>
              <p:cNvPr id="17" name="Rectangle 16">
                <a:extLst>
                  <a:ext uri="{FF2B5EF4-FFF2-40B4-BE49-F238E27FC236}">
                    <a16:creationId xmlns:a16="http://schemas.microsoft.com/office/drawing/2014/main" id="{FB34B323-2A3A-4DE8-AE5F-F0C7AC5E4BAB}"/>
                  </a:ext>
                </a:extLst>
              </p:cNvPr>
              <p:cNvSpPr>
                <a:spLocks noRot="1" noChangeAspect="1" noMove="1" noResize="1" noEditPoints="1" noAdjustHandles="1" noChangeArrowheads="1" noChangeShapeType="1" noTextEdit="1"/>
              </p:cNvSpPr>
              <p:nvPr/>
            </p:nvSpPr>
            <p:spPr>
              <a:xfrm>
                <a:off x="884901" y="1574402"/>
                <a:ext cx="7366819" cy="61920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0961831-13EA-4E85-B30B-6DD94307538D}"/>
                  </a:ext>
                </a:extLst>
              </p:cNvPr>
              <p:cNvSpPr/>
              <p:nvPr/>
            </p:nvSpPr>
            <p:spPr>
              <a:xfrm>
                <a:off x="453511" y="2093960"/>
                <a:ext cx="8229601" cy="619208"/>
              </a:xfrm>
              <a:prstGeom prst="rect">
                <a:avLst/>
              </a:prstGeom>
            </p:spPr>
            <p:txBody>
              <a:bodyPr wrap="square">
                <a:spAutoFit/>
              </a:bodyPr>
              <a:lstStyle/>
              <a:p>
                <a:pPr algn="ctr">
                  <a:spcAft>
                    <a:spcPts val="1200"/>
                  </a:spcAft>
                </a:pPr>
                <a14:m>
                  <m:oMathPara xmlns:m="http://schemas.openxmlformats.org/officeDocument/2006/math">
                    <m:oMathParaPr>
                      <m:jc m:val="centerGroup"/>
                    </m:oMathParaPr>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sSub>
                        <m:sSubPr>
                          <m:ctrlPr>
                            <a:rPr lang="en-US" sz="240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Cr</m:t>
                          </m:r>
                        </m:e>
                        <m:sub>
                          <m:r>
                            <a:rPr lang="en-US" sz="2400" b="0" i="1" smtClean="0">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sSup>
                        <m:sSupPr>
                          <m:ctrlPr>
                            <a:rPr lang="en-US" sz="2400" i="1">
                              <a:latin typeface="Cambria Math" panose="02040503050406030204" pitchFamily="18" charset="0"/>
                            </a:rPr>
                          </m:ctrlPr>
                        </m:sSupPr>
                        <m:e>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𝟐</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𝟒</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𝟓</m:t>
                          </m:r>
                        </m:sub>
                      </m:sSub>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2400" dirty="0">
                  <a:solidFill>
                    <a:schemeClr val="tx1"/>
                  </a:solidFill>
                  <a:latin typeface="Cambria Math" panose="02040503050406030204" pitchFamily="18" charset="0"/>
                </a:endParaRPr>
              </a:p>
            </p:txBody>
          </p:sp>
        </mc:Choice>
        <mc:Fallback xmlns="">
          <p:sp>
            <p:nvSpPr>
              <p:cNvPr id="18" name="Rectangle 17">
                <a:extLst>
                  <a:ext uri="{FF2B5EF4-FFF2-40B4-BE49-F238E27FC236}">
                    <a16:creationId xmlns:a16="http://schemas.microsoft.com/office/drawing/2014/main" id="{20961831-13EA-4E85-B30B-6DD94307538D}"/>
                  </a:ext>
                </a:extLst>
              </p:cNvPr>
              <p:cNvSpPr>
                <a:spLocks noRot="1" noChangeAspect="1" noMove="1" noResize="1" noEditPoints="1" noAdjustHandles="1" noChangeArrowheads="1" noChangeShapeType="1" noTextEdit="1"/>
              </p:cNvSpPr>
              <p:nvPr/>
            </p:nvSpPr>
            <p:spPr>
              <a:xfrm>
                <a:off x="453511" y="2093960"/>
                <a:ext cx="8229601" cy="619208"/>
              </a:xfrm>
              <a:prstGeom prst="rect">
                <a:avLst/>
              </a:prstGeom>
              <a:blipFill>
                <a:blip r:embed="rId5"/>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6CAC94B-A9AD-11C8-A70F-F6CF9FDB4FDC}"/>
              </a:ext>
            </a:extLst>
          </p:cNvPr>
          <p:cNvPicPr>
            <a:picLocks noChangeAspect="1"/>
          </p:cNvPicPr>
          <p:nvPr/>
        </p:nvPicPr>
        <p:blipFill>
          <a:blip r:embed="rId6"/>
          <a:stretch>
            <a:fillRect/>
          </a:stretch>
        </p:blipFill>
        <p:spPr>
          <a:xfrm>
            <a:off x="1406405" y="2920546"/>
            <a:ext cx="6323809" cy="1742857"/>
          </a:xfrm>
          <a:prstGeom prst="rect">
            <a:avLst/>
          </a:prstGeom>
          <a:ln>
            <a:solidFill>
              <a:schemeClr val="tx1"/>
            </a:solidFill>
          </a:ln>
        </p:spPr>
      </p:pic>
      <p:pic>
        <p:nvPicPr>
          <p:cNvPr id="8" name="Picture 7">
            <a:extLst>
              <a:ext uri="{FF2B5EF4-FFF2-40B4-BE49-F238E27FC236}">
                <a16:creationId xmlns:a16="http://schemas.microsoft.com/office/drawing/2014/main" id="{3AEF3501-7039-11D2-3334-2D89E4601D50}"/>
              </a:ext>
            </a:extLst>
          </p:cNvPr>
          <p:cNvPicPr>
            <a:picLocks noChangeAspect="1"/>
          </p:cNvPicPr>
          <p:nvPr/>
        </p:nvPicPr>
        <p:blipFill>
          <a:blip r:embed="rId7"/>
          <a:stretch>
            <a:fillRect/>
          </a:stretch>
        </p:blipFill>
        <p:spPr>
          <a:xfrm>
            <a:off x="7346958" y="3851661"/>
            <a:ext cx="904762" cy="1761905"/>
          </a:xfrm>
          <a:prstGeom prst="rect">
            <a:avLst/>
          </a:prstGeom>
          <a:ln>
            <a:solidFill>
              <a:schemeClr val="tx1"/>
            </a:solidFill>
          </a:ln>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2CE9560-DC83-7331-2ABE-0F5FC66B90E8}"/>
                  </a:ext>
                </a:extLst>
              </p:cNvPr>
              <p:cNvSpPr txBox="1"/>
              <p:nvPr/>
            </p:nvSpPr>
            <p:spPr>
              <a:xfrm>
                <a:off x="663315" y="5771916"/>
                <a:ext cx="7817370" cy="619208"/>
              </a:xfrm>
              <a:prstGeom prst="rect">
                <a:avLst/>
              </a:prstGeom>
              <a:noFill/>
            </p:spPr>
            <p:txBody>
              <a:bodyPr wrap="square">
                <a:spAutoFit/>
              </a:bodyPr>
              <a:lstStyle/>
              <a:p>
                <a:pPr marL="0" indent="0">
                  <a:spcBef>
                    <a:spcPts val="0"/>
                  </a:spcBef>
                  <a:spcAft>
                    <a:spcPts val="1200"/>
                  </a:spcAft>
                  <a:buNone/>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1">
                              <a:solidFill>
                                <a:srgbClr val="FF0000"/>
                              </a:solidFill>
                              <a:latin typeface="Cambria Math" panose="02040503050406030204" pitchFamily="18" charset="0"/>
                              <a:ea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Cr</m:t>
                          </m:r>
                        </m:e>
                        <m:sub>
                          <m:r>
                            <a:rPr lang="en-US" sz="2400" i="1">
                              <a:latin typeface="Cambria Math" panose="02040503050406030204" pitchFamily="18" charset="0"/>
                              <a:ea typeface="Cambria Math" panose="02040503050406030204" pitchFamily="18" charset="0"/>
                            </a:rPr>
                            <m:t>2</m:t>
                          </m:r>
                        </m:sub>
                      </m:sSub>
                      <m:sSubSup>
                        <m:sSubSupPr>
                          <m:ctrlPr>
                            <a:rPr lang="en-US" sz="2400" i="1">
                              <a:latin typeface="Cambria Math" panose="02040503050406030204" pitchFamily="18" charset="0"/>
                              <a:ea typeface="Cambria Math" panose="02040503050406030204" pitchFamily="18" charset="0"/>
                            </a:rPr>
                          </m:ctrlPr>
                        </m:sSubSup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7</m:t>
                          </m:r>
                        </m:sub>
                        <m:sup>
                          <m:r>
                            <a:rPr lang="en-US" sz="2400" i="1">
                              <a:latin typeface="Cambria Math" panose="02040503050406030204" pitchFamily="18" charset="0"/>
                              <a:ea typeface="Cambria Math" panose="02040503050406030204" pitchFamily="18" charset="0"/>
                            </a:rPr>
                            <m:t>2−</m:t>
                          </m:r>
                        </m:sup>
                      </m:sSub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solidFill>
                                <a:srgbClr val="FF0000"/>
                              </a:solidFill>
                              <a:latin typeface="Cambria Math" panose="02040503050406030204" pitchFamily="18" charset="0"/>
                            </a:rPr>
                            <m:t>𝟖</m:t>
                          </m:r>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𝟑</m:t>
                          </m:r>
                          <m:r>
                            <m:rPr>
                              <m:sty m:val="p"/>
                            </m:rPr>
                            <a:rPr lang="en-US" sz="2400">
                              <a:latin typeface="Cambria Math" panose="02040503050406030204" pitchFamily="18" charset="0"/>
                            </a:rPr>
                            <m:t>H</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4</m:t>
                          </m:r>
                        </m:sub>
                      </m:sSub>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smtClean="0">
                              <a:solidFill>
                                <a:srgbClr val="0070C0"/>
                              </a:solidFill>
                              <a:latin typeface="Cambria Math" panose="02040503050406030204" pitchFamily="18" charset="0"/>
                              <a:ea typeface="Cambria Math" panose="02040503050406030204" pitchFamily="18" charset="0"/>
                            </a:rPr>
                            <m:t>𝟐</m:t>
                          </m:r>
                          <m:r>
                            <m:rPr>
                              <m:sty m:val="p"/>
                            </m:rPr>
                            <a:rPr lang="en-US" sz="2400">
                              <a:latin typeface="Cambria Math" panose="02040503050406030204" pitchFamily="18" charset="0"/>
                              <a:ea typeface="Cambria Math" panose="02040503050406030204" pitchFamily="18" charset="0"/>
                            </a:rPr>
                            <m:t>Cr</m:t>
                          </m:r>
                        </m:e>
                        <m:sup>
                          <m:r>
                            <a:rPr lang="en-US" sz="2400" i="1">
                              <a:latin typeface="Cambria Math" panose="02040503050406030204" pitchFamily="18" charset="0"/>
                              <a:ea typeface="Cambria Math" panose="02040503050406030204" pitchFamily="18" charset="0"/>
                            </a:rPr>
                            <m:t>3+</m:t>
                          </m:r>
                        </m:sup>
                      </m:sSup>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smtClean="0">
                              <a:solidFill>
                                <a:srgbClr val="0070C0"/>
                              </a:solidFill>
                              <a:latin typeface="Cambria Math" panose="02040503050406030204" pitchFamily="18" charset="0"/>
                              <a:ea typeface="Cambria Math" panose="02040503050406030204" pitchFamily="18" charset="0"/>
                            </a:rPr>
                            <m:t>𝟕</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𝟔</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oMath>
                  </m:oMathPara>
                </a14:m>
                <a:endParaRPr lang="en-US" sz="1800" dirty="0"/>
              </a:p>
            </p:txBody>
          </p:sp>
        </mc:Choice>
        <mc:Fallback xmlns="">
          <p:sp>
            <p:nvSpPr>
              <p:cNvPr id="16" name="TextBox 15">
                <a:extLst>
                  <a:ext uri="{FF2B5EF4-FFF2-40B4-BE49-F238E27FC236}">
                    <a16:creationId xmlns:a16="http://schemas.microsoft.com/office/drawing/2014/main" id="{22CE9560-DC83-7331-2ABE-0F5FC66B90E8}"/>
                  </a:ext>
                </a:extLst>
              </p:cNvPr>
              <p:cNvSpPr txBox="1">
                <a:spLocks noRot="1" noChangeAspect="1" noMove="1" noResize="1" noEditPoints="1" noAdjustHandles="1" noChangeArrowheads="1" noChangeShapeType="1" noTextEdit="1"/>
              </p:cNvSpPr>
              <p:nvPr/>
            </p:nvSpPr>
            <p:spPr>
              <a:xfrm>
                <a:off x="663315" y="5771916"/>
                <a:ext cx="7817370" cy="619208"/>
              </a:xfrm>
              <a:prstGeom prst="rect">
                <a:avLst/>
              </a:prstGeom>
              <a:blipFill>
                <a:blip r:embed="rId8"/>
                <a:stretch>
                  <a:fillRect/>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E061F26B-D20E-D85E-484B-9FCBBD80080B}"/>
              </a:ext>
            </a:extLst>
          </p:cNvPr>
          <p:cNvSpPr/>
          <p:nvPr/>
        </p:nvSpPr>
        <p:spPr>
          <a:xfrm>
            <a:off x="1373981" y="2124075"/>
            <a:ext cx="529770" cy="4262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182748-2CDD-2D25-7383-7BB0614A024B}"/>
              </a:ext>
            </a:extLst>
          </p:cNvPr>
          <p:cNvSpPr/>
          <p:nvPr/>
        </p:nvSpPr>
        <p:spPr>
          <a:xfrm>
            <a:off x="2208433" y="3429000"/>
            <a:ext cx="954492" cy="2885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3281290F-BB36-B0EE-EE0F-D88F67FA00F2}"/>
              </a:ext>
            </a:extLst>
          </p:cNvPr>
          <p:cNvCxnSpPr>
            <a:stCxn id="12" idx="2"/>
            <a:endCxn id="19" idx="1"/>
          </p:cNvCxnSpPr>
          <p:nvPr/>
        </p:nvCxnSpPr>
        <p:spPr>
          <a:xfrm rot="16200000" flipH="1">
            <a:off x="1412168" y="2777016"/>
            <a:ext cx="1022962" cy="569567"/>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F259F2C-AAAD-836A-3A54-4D316B3C4E34}"/>
              </a:ext>
            </a:extLst>
          </p:cNvPr>
          <p:cNvCxnSpPr>
            <a:cxnSpLocks/>
            <a:stCxn id="12" idx="2"/>
            <a:endCxn id="23" idx="1"/>
          </p:cNvCxnSpPr>
          <p:nvPr/>
        </p:nvCxnSpPr>
        <p:spPr>
          <a:xfrm rot="16200000" flipH="1">
            <a:off x="1052407" y="3136778"/>
            <a:ext cx="1744984" cy="572066"/>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734EF83-B893-95F3-5BA3-8F46F6574BD5}"/>
              </a:ext>
            </a:extLst>
          </p:cNvPr>
          <p:cNvSpPr/>
          <p:nvPr/>
        </p:nvSpPr>
        <p:spPr>
          <a:xfrm>
            <a:off x="2210932" y="4151022"/>
            <a:ext cx="1041933" cy="2885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191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up)">
                                      <p:cBhvr>
                                        <p:cTn id="29" dur="500"/>
                                        <p:tgtEl>
                                          <p:spTgt spid="21"/>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2"/>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4"/>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1"/>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0"/>
                            </p:stCondLst>
                            <p:childTnLst>
                              <p:par>
                                <p:cTn id="47" presetID="22" presetClass="entr" presetSubtype="1"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2" grpId="0" animBg="1"/>
      <p:bldP spid="12" grpId="1" animBg="1"/>
      <p:bldP spid="19" grpId="0" animBg="1"/>
      <p:bldP spid="19" grpId="1" animBg="1"/>
      <p:bldP spid="23" grpId="0" animBg="1"/>
      <p:bldP spid="2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3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5" name="Rectangle 14"/>
              <p:cNvSpPr/>
              <p:nvPr/>
            </p:nvSpPr>
            <p:spPr>
              <a:xfrm>
                <a:off x="1433129" y="1512632"/>
                <a:ext cx="6277741" cy="461665"/>
              </a:xfrm>
              <a:prstGeom prst="rect">
                <a:avLst/>
              </a:prstGeom>
            </p:spPr>
            <p:txBody>
              <a:bodyPr wrap="square">
                <a:spAutoFit/>
              </a:bodyPr>
              <a:lstStyle/>
              <a:p>
                <a:pPr algn="ctr">
                  <a:spcAft>
                    <a:spcPts val="1200"/>
                  </a:spcAft>
                </a:pP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433129" y="1512632"/>
                <a:ext cx="6277741" cy="461665"/>
              </a:xfrm>
              <a:prstGeom prst="rect">
                <a:avLst/>
              </a:prstGeom>
              <a:blipFill>
                <a:blip r:embed="rId3"/>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A99DE8B-C6D1-406A-96EC-A9ECBC26B5B7}"/>
                  </a:ext>
                </a:extLst>
              </p:cNvPr>
              <p:cNvSpPr/>
              <p:nvPr/>
            </p:nvSpPr>
            <p:spPr>
              <a:xfrm>
                <a:off x="1278513" y="2185671"/>
                <a:ext cx="6628316" cy="461665"/>
              </a:xfrm>
              <a:prstGeom prst="rect">
                <a:avLst/>
              </a:prstGeom>
            </p:spPr>
            <p:txBody>
              <a:bodyPr wrap="square">
                <a:spAutoFit/>
              </a:bodyPr>
              <a:lstStyle/>
              <a:p>
                <a:pPr algn="ctr">
                  <a:spcAft>
                    <a:spcPts val="1200"/>
                  </a:spcAft>
                </a:pPr>
                <a14:m>
                  <m:oMath xmlns:m="http://schemas.openxmlformats.org/officeDocument/2006/math">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𝟎</m:t>
                        </m:r>
                      </m:sub>
                    </m:sSub>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sSub>
                      <m:sSubPr>
                        <m:ctrlPr>
                          <a:rPr lang="en-US" sz="2400" b="1" i="1">
                            <a:solidFill>
                              <a:srgbClr val="FF0000"/>
                            </a:solidFill>
                            <a:latin typeface="Cambria Math" panose="02040503050406030204" pitchFamily="18" charset="0"/>
                          </a:rPr>
                        </m:ctrlPr>
                      </m:sSubPr>
                      <m:e>
                        <m:r>
                          <a:rPr lang="en-US" sz="2400" b="1" i="1">
                            <a:solidFill>
                              <a:srgbClr val="FF0000"/>
                            </a:solidFill>
                            <a:latin typeface="Cambria Math" panose="02040503050406030204" pitchFamily="18" charset="0"/>
                          </a:rPr>
                          <m:t>𝒙</m:t>
                        </m:r>
                      </m:e>
                      <m:sub>
                        <m:r>
                          <a:rPr lang="en-US" sz="2400" b="1" i="1">
                            <a:solidFill>
                              <a:srgbClr val="FF0000"/>
                            </a:solidFill>
                            <a:latin typeface="Cambria Math" panose="02040503050406030204" pitchFamily="18" charset="0"/>
                          </a:rPr>
                          <m:t>𝟏</m:t>
                        </m:r>
                      </m:sub>
                    </m:sSub>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sSub>
                      <m:sSubPr>
                        <m:ctrlPr>
                          <a:rPr lang="en-US" sz="2400" b="1" i="1" smtClean="0">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𝟐</m:t>
                        </m:r>
                      </m:sub>
                    </m:sSub>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sSub>
                          <m:sSubPr>
                            <m:ctrlPr>
                              <a:rPr lang="en-US" sz="2400" b="1" i="1">
                                <a:solidFill>
                                  <a:srgbClr val="0070C0"/>
                                </a:solidFill>
                                <a:latin typeface="Cambria Math" panose="02040503050406030204" pitchFamily="18" charset="0"/>
                              </a:rPr>
                            </m:ctrlPr>
                          </m:sSubPr>
                          <m:e>
                            <m:r>
                              <a:rPr lang="en-US" sz="2400" b="1" i="1">
                                <a:solidFill>
                                  <a:srgbClr val="0070C0"/>
                                </a:solidFill>
                                <a:latin typeface="Cambria Math" panose="02040503050406030204" pitchFamily="18" charset="0"/>
                              </a:rPr>
                              <m:t>𝒙</m:t>
                            </m:r>
                          </m:e>
                          <m:sub>
                            <m:r>
                              <a:rPr lang="en-US" sz="2400" b="1" i="1">
                                <a:solidFill>
                                  <a:srgbClr val="0070C0"/>
                                </a:solidFill>
                                <a:latin typeface="Cambria Math" panose="02040503050406030204" pitchFamily="18" charset="0"/>
                              </a:rPr>
                              <m:t>𝟑</m:t>
                            </m:r>
                          </m:sub>
                        </m:sSub>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9A99DE8B-C6D1-406A-96EC-A9ECBC26B5B7}"/>
                  </a:ext>
                </a:extLst>
              </p:cNvPr>
              <p:cNvSpPr>
                <a:spLocks noRot="1" noChangeAspect="1" noMove="1" noResize="1" noEditPoints="1" noAdjustHandles="1" noChangeArrowheads="1" noChangeShapeType="1" noTextEdit="1"/>
              </p:cNvSpPr>
              <p:nvPr/>
            </p:nvSpPr>
            <p:spPr>
              <a:xfrm>
                <a:off x="1278513" y="2185671"/>
                <a:ext cx="6628316" cy="461665"/>
              </a:xfrm>
              <a:prstGeom prst="rect">
                <a:avLst/>
              </a:prstGeom>
              <a:blipFill>
                <a:blip r:embed="rId5"/>
                <a:stretch>
                  <a:fillRect b="-2667"/>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B45CF38A-7A02-B25C-2DFF-3DFC644D7993}"/>
              </a:ext>
            </a:extLst>
          </p:cNvPr>
          <p:cNvPicPr>
            <a:picLocks noChangeAspect="1"/>
          </p:cNvPicPr>
          <p:nvPr/>
        </p:nvPicPr>
        <p:blipFill>
          <a:blip r:embed="rId6"/>
          <a:stretch>
            <a:fillRect/>
          </a:stretch>
        </p:blipFill>
        <p:spPr>
          <a:xfrm>
            <a:off x="1459337" y="3016129"/>
            <a:ext cx="6266667" cy="1485714"/>
          </a:xfrm>
          <a:prstGeom prst="rect">
            <a:avLst/>
          </a:prstGeom>
          <a:ln>
            <a:solidFill>
              <a:schemeClr val="tx1"/>
            </a:solidFill>
          </a:ln>
        </p:spPr>
      </p:pic>
      <p:pic>
        <p:nvPicPr>
          <p:cNvPr id="20" name="Picture 19">
            <a:extLst>
              <a:ext uri="{FF2B5EF4-FFF2-40B4-BE49-F238E27FC236}">
                <a16:creationId xmlns:a16="http://schemas.microsoft.com/office/drawing/2014/main" id="{31EA3303-E73C-A26F-DC61-AC221B9CE8E9}"/>
              </a:ext>
            </a:extLst>
          </p:cNvPr>
          <p:cNvPicPr>
            <a:picLocks noChangeAspect="1"/>
          </p:cNvPicPr>
          <p:nvPr/>
        </p:nvPicPr>
        <p:blipFill>
          <a:blip r:embed="rId7"/>
          <a:stretch>
            <a:fillRect/>
          </a:stretch>
        </p:blipFill>
        <p:spPr>
          <a:xfrm>
            <a:off x="7398322" y="4106185"/>
            <a:ext cx="838095" cy="1304762"/>
          </a:xfrm>
          <a:prstGeom prst="rect">
            <a:avLst/>
          </a:prstGeom>
          <a:ln>
            <a:solidFill>
              <a:schemeClr val="tx1"/>
            </a:solidFill>
          </a:ln>
        </p:spPr>
      </p:pic>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7AA8B62-0750-968A-0EDD-621BB056ED51}"/>
                  </a:ext>
                </a:extLst>
              </p:cNvPr>
              <p:cNvSpPr/>
              <p:nvPr/>
            </p:nvSpPr>
            <p:spPr>
              <a:xfrm>
                <a:off x="1328847" y="5506579"/>
                <a:ext cx="6486306" cy="461665"/>
              </a:xfrm>
              <a:prstGeom prst="rect">
                <a:avLst/>
              </a:prstGeom>
            </p:spPr>
            <p:txBody>
              <a:bodyPr wrap="square">
                <a:spAutoFit/>
              </a:bodyPr>
              <a:lstStyle/>
              <a:p>
                <a:pPr algn="ctr">
                  <a:spcAft>
                    <a:spcPts val="1200"/>
                  </a:spcAft>
                </a:pPr>
                <a14:m>
                  <m:oMath xmlns:m="http://schemas.openxmlformats.org/officeDocument/2006/math">
                    <m:r>
                      <a:rPr lang="en-US" sz="2400" b="1" i="1" smtClean="0">
                        <a:solidFill>
                          <a:srgbClr val="FF0000"/>
                        </a:solidFill>
                        <a:latin typeface="Cambria Math" panose="02040503050406030204" pitchFamily="18" charset="0"/>
                      </a:rPr>
                      <m:t>𝟐</m:t>
                    </m:r>
                    <m:r>
                      <m:rPr>
                        <m:sty m:val="p"/>
                      </m:rPr>
                      <a:rPr lang="en-US" sz="2400" b="0" i="0" smtClean="0">
                        <a:latin typeface="Cambria Math" panose="02040503050406030204" pitchFamily="18" charset="0"/>
                        <a:ea typeface="Cambria Math" panose="02040503050406030204" pitchFamily="18" charset="0"/>
                      </a:rPr>
                      <m:t>HN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r>
                      <a:rPr lang="en-US" sz="2400" b="0" i="1" smtClean="0">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rPr>
                      <m:t>𝟏</m:t>
                    </m:r>
                    <m:r>
                      <m:rPr>
                        <m:sty m:val="p"/>
                      </m:rPr>
                      <a:rPr lang="en-US" sz="2400" b="0" i="0" smtClean="0">
                        <a:latin typeface="Cambria Math" panose="02040503050406030204" pitchFamily="18" charset="0"/>
                        <a:ea typeface="Cambria Math" panose="02040503050406030204" pitchFamily="18" charset="0"/>
                      </a:rPr>
                      <m:t>Ca</m:t>
                    </m:r>
                    <m:sSub>
                      <m:sSubPr>
                        <m:ctrlPr>
                          <a:rPr lang="en-US" sz="2400" b="0" i="1" smtClean="0">
                            <a:latin typeface="Cambria Math" panose="02040503050406030204" pitchFamily="18" charset="0"/>
                            <a:ea typeface="Cambria Math" panose="02040503050406030204" pitchFamily="18" charset="0"/>
                          </a:rPr>
                        </m:ctrlPr>
                      </m:sSubPr>
                      <m:e>
                        <m:d>
                          <m:dPr>
                            <m:ctrlPr>
                              <a:rPr lang="en-US" sz="2400" b="0" i="1" smtClean="0">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OH</m:t>
                            </m:r>
                          </m:e>
                        </m:d>
                      </m:e>
                      <m:sub>
                        <m:r>
                          <a:rPr lang="en-US" sz="2400" b="0" i="1" smtClean="0">
                            <a:latin typeface="Cambria Math" panose="02040503050406030204" pitchFamily="18" charset="0"/>
                            <a:ea typeface="Cambria Math" panose="02040503050406030204" pitchFamily="18" charset="0"/>
                          </a:rPr>
                          <m:t>2</m:t>
                        </m:r>
                      </m:sub>
                    </m:sSub>
                  </m:oMath>
                </a14:m>
                <a:r>
                  <a:rPr lang="en-US" sz="2400" dirty="0">
                    <a:ea typeface="Cambria Math" panose="02040503050406030204" pitchFamily="18" charset="0"/>
                  </a:rPr>
                  <a:t> </a:t>
                </a:r>
                <a14:m>
                  <m:oMath xmlns:m="http://schemas.openxmlformats.org/officeDocument/2006/math">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Ca</m:t>
                    </m:r>
                    <m:sSub>
                      <m:sSubPr>
                        <m:ctrlPr>
                          <a:rPr lang="en-US" sz="2400" i="1">
                            <a:latin typeface="Cambria Math" panose="02040503050406030204" pitchFamily="18" charset="0"/>
                            <a:ea typeface="Cambria Math" panose="02040503050406030204" pitchFamily="18" charset="0"/>
                          </a:rPr>
                        </m:ctrlPr>
                      </m:sSubPr>
                      <m:e>
                        <m:d>
                          <m:dPr>
                            <m:ctrlPr>
                              <a:rPr lang="en-US" sz="2400" i="1">
                                <a:latin typeface="Cambria Math" panose="02040503050406030204" pitchFamily="18" charset="0"/>
                                <a:ea typeface="Cambria Math" panose="02040503050406030204" pitchFamily="18" charset="0"/>
                              </a:rPr>
                            </m:ctrlPr>
                          </m:dPr>
                          <m:e>
                            <m:r>
                              <m:rPr>
                                <m:sty m:val="p"/>
                              </m:rPr>
                              <a:rPr lang="en-US" sz="2400" b="0" i="0" smtClean="0">
                                <a:latin typeface="Cambria Math" panose="02040503050406030204" pitchFamily="18" charset="0"/>
                                <a:ea typeface="Cambria Math" panose="02040503050406030204" pitchFamily="18" charset="0"/>
                              </a:rPr>
                              <m:t>N</m:t>
                            </m:r>
                            <m:sSub>
                              <m:sSubPr>
                                <m:ctrlPr>
                                  <a:rPr lang="en-US" sz="2400" b="0" i="1" smtClean="0">
                                    <a:latin typeface="Cambria Math" panose="02040503050406030204" pitchFamily="18" charset="0"/>
                                    <a:ea typeface="Cambria Math" panose="02040503050406030204" pitchFamily="18" charset="0"/>
                                  </a:rPr>
                                </m:ctrlPr>
                              </m:sSubPr>
                              <m:e>
                                <m:r>
                                  <m:rPr>
                                    <m:sty m:val="p"/>
                                  </m:rPr>
                                  <a:rPr lang="en-US" sz="2400" b="0" i="0" smtClean="0">
                                    <a:latin typeface="Cambria Math" panose="02040503050406030204" pitchFamily="18" charset="0"/>
                                    <a:ea typeface="Cambria Math" panose="02040503050406030204" pitchFamily="18" charset="0"/>
                                  </a:rPr>
                                  <m:t>O</m:t>
                                </m:r>
                              </m:e>
                              <m:sub>
                                <m:r>
                                  <a:rPr lang="en-US" sz="2400" b="0" i="1" smtClean="0">
                                    <a:latin typeface="Cambria Math" panose="02040503050406030204" pitchFamily="18" charset="0"/>
                                    <a:ea typeface="Cambria Math" panose="02040503050406030204" pitchFamily="18" charset="0"/>
                                  </a:rPr>
                                  <m:t>3</m:t>
                                </m:r>
                              </m:sub>
                            </m:sSub>
                          </m:e>
                        </m:d>
                      </m:e>
                      <m:sub>
                        <m:r>
                          <a:rPr lang="en-US" sz="2400" i="1">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rPr>
                      <m:t>𝟐</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a14:m>
                <a:endParaRPr lang="en-US" sz="2400" dirty="0">
                  <a:latin typeface="Cambria Math" panose="02040503050406030204" pitchFamily="18" charset="0"/>
                </a:endParaRPr>
              </a:p>
            </p:txBody>
          </p:sp>
        </mc:Choice>
        <mc:Fallback xmlns="">
          <p:sp>
            <p:nvSpPr>
              <p:cNvPr id="24" name="Rectangle 23">
                <a:extLst>
                  <a:ext uri="{FF2B5EF4-FFF2-40B4-BE49-F238E27FC236}">
                    <a16:creationId xmlns:a16="http://schemas.microsoft.com/office/drawing/2014/main" id="{B7AA8B62-0750-968A-0EDD-621BB056ED51}"/>
                  </a:ext>
                </a:extLst>
              </p:cNvPr>
              <p:cNvSpPr>
                <a:spLocks noRot="1" noChangeAspect="1" noMove="1" noResize="1" noEditPoints="1" noAdjustHandles="1" noChangeArrowheads="1" noChangeShapeType="1" noTextEdit="1"/>
              </p:cNvSpPr>
              <p:nvPr/>
            </p:nvSpPr>
            <p:spPr>
              <a:xfrm>
                <a:off x="1328847" y="5506579"/>
                <a:ext cx="6486306" cy="461665"/>
              </a:xfrm>
              <a:prstGeom prst="rect">
                <a:avLst/>
              </a:prstGeom>
              <a:blipFill>
                <a:blip r:embed="rId8"/>
                <a:stretch>
                  <a:fillRect b="-1316"/>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2326A77-DC4A-DCCA-CB69-CC11B7F0564E}"/>
              </a:ext>
            </a:extLst>
          </p:cNvPr>
          <p:cNvSpPr/>
          <p:nvPr/>
        </p:nvSpPr>
        <p:spPr>
          <a:xfrm>
            <a:off x="5478905" y="1512632"/>
            <a:ext cx="599606" cy="46166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24D76FE-84FD-8BF7-5A63-1D8E2CEB53E8}"/>
              </a:ext>
            </a:extLst>
          </p:cNvPr>
          <p:cNvSpPr/>
          <p:nvPr/>
        </p:nvSpPr>
        <p:spPr>
          <a:xfrm>
            <a:off x="4656944" y="3743326"/>
            <a:ext cx="162706" cy="23656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C2A75C1A-E67C-DCF1-5DD5-94588CDF5F71}"/>
              </a:ext>
            </a:extLst>
          </p:cNvPr>
          <p:cNvCxnSpPr>
            <a:stCxn id="21" idx="2"/>
            <a:endCxn id="25" idx="0"/>
          </p:cNvCxnSpPr>
          <p:nvPr/>
        </p:nvCxnSpPr>
        <p:spPr>
          <a:xfrm rot="5400000">
            <a:off x="4373989" y="2338606"/>
            <a:ext cx="1769029" cy="1040411"/>
          </a:xfrm>
          <a:prstGeom prst="bent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84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up)">
                                      <p:cBhvr>
                                        <p:cTn id="16" dur="500"/>
                                        <p:tgtEl>
                                          <p:spTgt spid="21"/>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5"/>
                                        </p:tgtEl>
                                        <p:attrNameLst>
                                          <p:attrName>style.visibility</p:attrName>
                                        </p:attrNameLst>
                                      </p:cBhvr>
                                      <p:to>
                                        <p:strVal val="hidden"/>
                                      </p:to>
                                    </p:set>
                                  </p:childTnLst>
                                </p:cTn>
                              </p:par>
                            </p:childTnLst>
                          </p:cTn>
                        </p:par>
                        <p:par>
                          <p:cTn id="33" fill="hold">
                            <p:stCondLst>
                              <p:cond delay="0"/>
                            </p:stCondLst>
                            <p:childTnLst>
                              <p:par>
                                <p:cTn id="34" presetID="22" presetClass="entr" presetSubtype="1"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p:bldP spid="21" grpId="0" animBg="1"/>
      <p:bldP spid="21" grpId="1" animBg="1"/>
      <p:bldP spid="25" grpId="0" animBg="1"/>
      <p:bldP spid="25"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22C41AF-2353-4BBB-BB79-C289DD9DD200}"/>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5" y="1538347"/>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r>
                        <m:rPr>
                          <m:sty m:val="p"/>
                        </m:rPr>
                        <a:rPr lang="en-US" sz="2400" b="0" smtClean="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b="0">
                              <a:latin typeface="Cambria Math" panose="02040503050406030204" pitchFamily="18" charset="0"/>
                            </a:rPr>
                            <m:t>O</m:t>
                          </m:r>
                        </m:e>
                        <m:sub>
                          <m:r>
                            <a:rPr lang="en-US" sz="2400" b="0">
                              <a:latin typeface="Cambria Math" panose="02040503050406030204" pitchFamily="18" charset="0"/>
                            </a:rPr>
                            <m:t>4</m:t>
                          </m:r>
                        </m:sub>
                        <m:sup>
                          <m:r>
                            <a:rPr lang="en-US" sz="2400" b="0">
                              <a:latin typeface="Cambria Math" panose="02040503050406030204" pitchFamily="18" charset="0"/>
                            </a:rPr>
                            <m:t>−</m:t>
                          </m:r>
                        </m:sup>
                      </m:sSubSup>
                      <m:r>
                        <a:rPr lang="en-US" sz="2400" b="0">
                          <a:latin typeface="Cambria Math" panose="02040503050406030204" pitchFamily="18" charset="0"/>
                        </a:rPr>
                        <m:t>+</m:t>
                      </m:r>
                      <m:sSup>
                        <m:sSupPr>
                          <m:ctrlPr>
                            <a:rPr lang="en-US" sz="2400" i="1" smtClean="0">
                              <a:latin typeface="Cambria Math" panose="02040503050406030204" pitchFamily="18" charset="0"/>
                            </a:rPr>
                          </m:ctrlPr>
                        </m:sSupPr>
                        <m:e>
                          <m:r>
                            <m:rPr>
                              <m:sty m:val="p"/>
                            </m:rPr>
                            <a:rPr lang="en-US" sz="2400" b="0" i="0" smtClean="0">
                              <a:latin typeface="Cambria Math" panose="02040503050406030204" pitchFamily="18" charset="0"/>
                            </a:rPr>
                            <m:t>Fe</m:t>
                          </m:r>
                        </m:e>
                        <m:sup>
                          <m:r>
                            <a:rPr lang="en-US" sz="2400" b="0" i="0" smtClean="0">
                              <a:latin typeface="Cambria Math" panose="02040503050406030204" pitchFamily="18" charset="0"/>
                            </a:rPr>
                            <m:t>2+</m:t>
                          </m:r>
                        </m:sup>
                      </m:sSup>
                      <m:r>
                        <a:rPr lang="en-US" sz="2400" b="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b="0">
                              <a:latin typeface="Cambria Math" panose="02040503050406030204" pitchFamily="18" charset="0"/>
                            </a:rPr>
                            <m:t>H</m:t>
                          </m:r>
                        </m:e>
                        <m:sup>
                          <m:r>
                            <a:rPr lang="en-US" sz="2400" b="0">
                              <a:latin typeface="Cambria Math" panose="02040503050406030204" pitchFamily="18" charset="0"/>
                            </a:rPr>
                            <m:t>+</m:t>
                          </m:r>
                        </m:sup>
                      </m:sSup>
                      <m:r>
                        <a:rPr lang="en-US" sz="2400" b="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m:rPr>
                              <m:sty m:val="p"/>
                            </m:rPr>
                            <a:rPr lang="en-US" sz="2400" b="0">
                              <a:latin typeface="Cambria Math" panose="02040503050406030204" pitchFamily="18" charset="0"/>
                              <a:ea typeface="Cambria Math" panose="02040503050406030204" pitchFamily="18" charset="0"/>
                            </a:rPr>
                            <m:t>Mn</m:t>
                          </m:r>
                        </m:e>
                        <m:sup>
                          <m:r>
                            <a:rPr lang="en-US" sz="2400" b="0">
                              <a:latin typeface="Cambria Math" panose="02040503050406030204" pitchFamily="18" charset="0"/>
                              <a:ea typeface="Cambria Math" panose="02040503050406030204" pitchFamily="18" charset="0"/>
                            </a:rPr>
                            <m:t>2+</m:t>
                          </m:r>
                        </m:sup>
                      </m:sSup>
                      <m:r>
                        <a:rPr lang="en-US" sz="2400" b="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m:rPr>
                              <m:sty m:val="p"/>
                            </m:rPr>
                            <a:rPr lang="en-US" sz="2400" b="0" i="0" smtClean="0">
                              <a:latin typeface="Cambria Math" panose="02040503050406030204" pitchFamily="18" charset="0"/>
                              <a:ea typeface="Cambria Math" panose="02040503050406030204" pitchFamily="18" charset="0"/>
                            </a:rPr>
                            <m:t>Fe</m:t>
                          </m:r>
                        </m:e>
                        <m:sup>
                          <m:r>
                            <a:rPr lang="en-US" sz="2400" b="0" i="0" smtClean="0">
                              <a:latin typeface="Cambria Math" panose="02040503050406030204" pitchFamily="18" charset="0"/>
                              <a:ea typeface="Cambria Math" panose="02040503050406030204" pitchFamily="18" charset="0"/>
                            </a:rPr>
                            <m:t>3+</m:t>
                          </m:r>
                        </m:sup>
                      </m:sSup>
                      <m:r>
                        <a:rPr lang="en-US" sz="2400" b="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b="0">
                              <a:latin typeface="Cambria Math" panose="02040503050406030204" pitchFamily="18" charset="0"/>
                              <a:ea typeface="Cambria Math" panose="02040503050406030204" pitchFamily="18" charset="0"/>
                            </a:rPr>
                            <m:t>H</m:t>
                          </m:r>
                        </m:e>
                        <m:sub>
                          <m:r>
                            <a:rPr lang="en-US" sz="2400" b="0">
                              <a:latin typeface="Cambria Math" panose="02040503050406030204" pitchFamily="18" charset="0"/>
                              <a:ea typeface="Cambria Math" panose="02040503050406030204" pitchFamily="18" charset="0"/>
                            </a:rPr>
                            <m:t>2</m:t>
                          </m:r>
                        </m:sub>
                      </m:sSub>
                      <m:r>
                        <m:rPr>
                          <m:sty m:val="p"/>
                        </m:rPr>
                        <a:rPr lang="en-US" sz="2400" b="0">
                          <a:latin typeface="Cambria Math" panose="02040503050406030204" pitchFamily="18" charset="0"/>
                          <a:ea typeface="Cambria Math" panose="02040503050406030204" pitchFamily="18" charset="0"/>
                        </a:rPr>
                        <m:t>O</m:t>
                      </m:r>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5" y="1538347"/>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2C767FF-D512-4343-88ED-967C3C3E36D8}"/>
                  </a:ext>
                </a:extLst>
              </p:cNvPr>
              <p:cNvSpPr/>
              <p:nvPr/>
            </p:nvSpPr>
            <p:spPr>
              <a:xfrm>
                <a:off x="409584" y="4875299"/>
                <a:ext cx="7270955" cy="461665"/>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a:rPr lang="en-US" sz="2400" b="1" smtClean="0">
                          <a:solidFill>
                            <a:srgbClr val="FF0000"/>
                          </a:solidFill>
                          <a:latin typeface="Cambria Math" panose="02040503050406030204" pitchFamily="18" charset="0"/>
                        </a:rPr>
                        <m:t>𝟏</m:t>
                      </m:r>
                      <m:r>
                        <m:rPr>
                          <m:sty m:val="p"/>
                        </m:rPr>
                        <a:rPr lang="en-US" sz="2400">
                          <a:latin typeface="Cambria Math" panose="02040503050406030204" pitchFamily="18" charset="0"/>
                        </a:rPr>
                        <m:t>Mn</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O</m:t>
                          </m:r>
                        </m:e>
                        <m:sub>
                          <m:r>
                            <a:rPr lang="en-US" sz="2400">
                              <a:latin typeface="Cambria Math" panose="02040503050406030204" pitchFamily="18" charset="0"/>
                            </a:rPr>
                            <m:t>4</m:t>
                          </m:r>
                        </m:sub>
                        <m:sup>
                          <m:r>
                            <a:rPr lang="en-US" sz="2400">
                              <a:latin typeface="Cambria Math" panose="02040503050406030204" pitchFamily="18" charset="0"/>
                            </a:rPr>
                            <m:t>−</m:t>
                          </m:r>
                        </m:sup>
                      </m:sSub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b="1" i="1">
                              <a:solidFill>
                                <a:srgbClr val="FF0000"/>
                              </a:solidFill>
                              <a:latin typeface="Cambria Math" panose="02040503050406030204" pitchFamily="18" charset="0"/>
                            </a:rPr>
                            <m:t>𝟓</m:t>
                          </m:r>
                          <m:r>
                            <m:rPr>
                              <m:sty m:val="p"/>
                            </m:rPr>
                            <a:rPr lang="en-US" sz="2400">
                              <a:latin typeface="Cambria Math" panose="02040503050406030204" pitchFamily="18" charset="0"/>
                            </a:rPr>
                            <m:t>Fe</m:t>
                          </m:r>
                        </m:e>
                        <m:sup>
                          <m:r>
                            <a:rPr lang="en-US" sz="2400">
                              <a:latin typeface="Cambria Math" panose="02040503050406030204" pitchFamily="18" charset="0"/>
                            </a:rPr>
                            <m:t>2+</m:t>
                          </m:r>
                        </m:sup>
                      </m:sSup>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b="1">
                              <a:solidFill>
                                <a:srgbClr val="FF0000"/>
                              </a:solidFill>
                              <a:latin typeface="Cambria Math" panose="02040503050406030204" pitchFamily="18" charset="0"/>
                            </a:rPr>
                            <m:t>𝟖</m:t>
                          </m:r>
                          <m:r>
                            <m:rPr>
                              <m:sty m:val="p"/>
                            </m:rPr>
                            <a:rPr lang="en-US" sz="2400">
                              <a:latin typeface="Cambria Math" panose="02040503050406030204" pitchFamily="18" charset="0"/>
                            </a:rPr>
                            <m:t>H</m:t>
                          </m:r>
                        </m:e>
                        <m:sup>
                          <m:r>
                            <a:rPr lang="en-US" sz="2400">
                              <a:latin typeface="Cambria Math" panose="02040503050406030204" pitchFamily="18" charset="0"/>
                            </a:rPr>
                            <m:t>+</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i="0" smtClean="0">
                              <a:solidFill>
                                <a:srgbClr val="0070C0"/>
                              </a:solidFill>
                              <a:latin typeface="Cambria Math" panose="02040503050406030204" pitchFamily="18" charset="0"/>
                              <a:ea typeface="Cambria Math" panose="02040503050406030204" pitchFamily="18" charset="0"/>
                            </a:rPr>
                            <m:t>𝟏</m:t>
                          </m:r>
                          <m:r>
                            <m:rPr>
                              <m:sty m:val="p"/>
                            </m:rPr>
                            <a:rPr lang="en-US" sz="2400">
                              <a:latin typeface="Cambria Math" panose="02040503050406030204" pitchFamily="18" charset="0"/>
                              <a:ea typeface="Cambria Math" panose="02040503050406030204" pitchFamily="18" charset="0"/>
                            </a:rPr>
                            <m:t>Mn</m:t>
                          </m:r>
                        </m:e>
                        <m:sup>
                          <m:r>
                            <a:rPr lang="en-US" sz="2400">
                              <a:latin typeface="Cambria Math" panose="02040503050406030204" pitchFamily="18" charset="0"/>
                              <a:ea typeface="Cambria Math" panose="02040503050406030204" pitchFamily="18" charset="0"/>
                            </a:rPr>
                            <m:t>2+</m:t>
                          </m:r>
                        </m:sup>
                      </m:sSup>
                      <m:r>
                        <a:rPr lang="en-US" sz="2400">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i="1" smtClean="0">
                              <a:solidFill>
                                <a:srgbClr val="0070C0"/>
                              </a:solidFill>
                              <a:latin typeface="Cambria Math" panose="02040503050406030204" pitchFamily="18" charset="0"/>
                              <a:ea typeface="Cambria Math" panose="02040503050406030204" pitchFamily="18" charset="0"/>
                            </a:rPr>
                            <m:t>𝟓</m:t>
                          </m:r>
                          <m:r>
                            <m:rPr>
                              <m:sty m:val="p"/>
                            </m:rPr>
                            <a:rPr lang="en-US" sz="2400">
                              <a:latin typeface="Cambria Math" panose="02040503050406030204" pitchFamily="18" charset="0"/>
                              <a:ea typeface="Cambria Math" panose="02040503050406030204" pitchFamily="18" charset="0"/>
                            </a:rPr>
                            <m:t>Fe</m:t>
                          </m:r>
                        </m:e>
                        <m:sup>
                          <m:r>
                            <a:rPr lang="en-US" sz="2400">
                              <a:latin typeface="Cambria Math" panose="02040503050406030204" pitchFamily="18" charset="0"/>
                              <a:ea typeface="Cambria Math" panose="02040503050406030204" pitchFamily="18" charset="0"/>
                            </a:rPr>
                            <m:t>3+</m:t>
                          </m:r>
                        </m:sup>
                      </m:sSup>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i="1" smtClean="0">
                              <a:solidFill>
                                <a:srgbClr val="0070C0"/>
                              </a:solidFill>
                              <a:latin typeface="Cambria Math" panose="02040503050406030204" pitchFamily="18" charset="0"/>
                              <a:ea typeface="Cambria Math" panose="02040503050406030204" pitchFamily="18" charset="0"/>
                            </a:rPr>
                            <m:t>𝟒</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409584" y="4875299"/>
                <a:ext cx="7270955" cy="461665"/>
              </a:xfrm>
              <a:prstGeom prst="rect">
                <a:avLst/>
              </a:prstGeom>
              <a:blipFill>
                <a:blip r:embed="rId4"/>
                <a:stretch>
                  <a:fillRect b="-266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D902858-06AA-32A7-3E7D-2A058D5A7C23}"/>
              </a:ext>
            </a:extLst>
          </p:cNvPr>
          <p:cNvPicPr>
            <a:picLocks noChangeAspect="1"/>
          </p:cNvPicPr>
          <p:nvPr/>
        </p:nvPicPr>
        <p:blipFill>
          <a:blip r:embed="rId5"/>
          <a:stretch>
            <a:fillRect/>
          </a:stretch>
        </p:blipFill>
        <p:spPr>
          <a:xfrm>
            <a:off x="1263192" y="2440382"/>
            <a:ext cx="6617616" cy="1563083"/>
          </a:xfrm>
          <a:prstGeom prst="rect">
            <a:avLst/>
          </a:prstGeom>
          <a:ln>
            <a:solidFill>
              <a:schemeClr val="tx1"/>
            </a:solidFill>
          </a:ln>
        </p:spPr>
      </p:pic>
      <p:pic>
        <p:nvPicPr>
          <p:cNvPr id="9" name="Picture 8">
            <a:extLst>
              <a:ext uri="{FF2B5EF4-FFF2-40B4-BE49-F238E27FC236}">
                <a16:creationId xmlns:a16="http://schemas.microsoft.com/office/drawing/2014/main" id="{3CAB128D-3F34-5194-36CC-AAD126AD939A}"/>
              </a:ext>
            </a:extLst>
          </p:cNvPr>
          <p:cNvPicPr>
            <a:picLocks noChangeAspect="1"/>
          </p:cNvPicPr>
          <p:nvPr/>
        </p:nvPicPr>
        <p:blipFill>
          <a:blip r:embed="rId6"/>
          <a:stretch>
            <a:fillRect/>
          </a:stretch>
        </p:blipFill>
        <p:spPr>
          <a:xfrm>
            <a:off x="7774143" y="4117565"/>
            <a:ext cx="866667" cy="1800000"/>
          </a:xfrm>
          <a:prstGeom prst="rect">
            <a:avLst/>
          </a:prstGeom>
          <a:ln>
            <a:solidFill>
              <a:schemeClr val="tx1"/>
            </a:solidFill>
          </a:ln>
        </p:spPr>
      </p:pic>
    </p:spTree>
    <p:extLst>
      <p:ext uri="{BB962C8B-B14F-4D97-AF65-F5344CB8AC3E}">
        <p14:creationId xmlns:p14="http://schemas.microsoft.com/office/powerpoint/2010/main" val="312321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4" y="1850983"/>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C</m:t>
                          </m:r>
                        </m:e>
                        <m:sub>
                          <m:r>
                            <a:rPr lang="en-US" sz="2400" i="1">
                              <a:latin typeface="Cambria Math" panose="02040503050406030204" pitchFamily="18" charset="0"/>
                            </a:rPr>
                            <m:t>7</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6</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4" y="1850983"/>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2C767FF-D512-4343-88ED-967C3C3E36D8}"/>
                  </a:ext>
                </a:extLst>
              </p:cNvPr>
              <p:cNvSpPr/>
              <p:nvPr/>
            </p:nvSpPr>
            <p:spPr>
              <a:xfrm>
                <a:off x="1734930" y="4811106"/>
                <a:ext cx="567414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𝟐</m:t>
                          </m:r>
                          <m:r>
                            <m:rPr>
                              <m:sty m:val="p"/>
                            </m:rPr>
                            <a:rPr lang="en-US" sz="2400">
                              <a:latin typeface="Cambria Math" panose="02040503050406030204" pitchFamily="18" charset="0"/>
                            </a:rPr>
                            <m:t>C</m:t>
                          </m:r>
                        </m:e>
                        <m:sub>
                          <m:r>
                            <a:rPr lang="en-US" sz="2400" i="1">
                              <a:latin typeface="Cambria Math" panose="02040503050406030204" pitchFamily="18" charset="0"/>
                            </a:rPr>
                            <m:t>7</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6</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𝟏𝟓</m:t>
                          </m:r>
                          <m:r>
                            <m:rPr>
                              <m:sty m:val="p"/>
                            </m:rPr>
                            <a:rPr lang="en-US" sz="2400">
                              <a:latin typeface="Cambria Math" panose="02040503050406030204" pitchFamily="18" charset="0"/>
                            </a:rPr>
                            <m:t>O</m:t>
                          </m:r>
                        </m:e>
                        <m:sub>
                          <m:r>
                            <a:rPr lang="en-US" sz="2400" i="1">
                              <a:latin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𝟏𝟒</m:t>
                      </m:r>
                      <m:r>
                        <m:rPr>
                          <m:sty m:val="p"/>
                        </m:rPr>
                        <a:rPr lang="en-US" sz="2400">
                          <a:latin typeface="Cambria Math" panose="02040503050406030204" pitchFamily="18" charset="0"/>
                          <a:ea typeface="Cambria Math" panose="02040503050406030204" pitchFamily="18" charset="0"/>
                        </a:rPr>
                        <m:t>C</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i="1">
                              <a:latin typeface="Cambria Math" panose="02040503050406030204" pitchFamily="18" charset="0"/>
                              <a:ea typeface="Cambria Math" panose="02040503050406030204" pitchFamily="18" charset="0"/>
                            </a:rPr>
                            <m:t>2</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b="1" smtClean="0">
                              <a:solidFill>
                                <a:srgbClr val="0070C0"/>
                              </a:solidFill>
                              <a:latin typeface="Cambria Math" panose="02040503050406030204" pitchFamily="18" charset="0"/>
                              <a:ea typeface="Cambria Math" panose="02040503050406030204" pitchFamily="18" charset="0"/>
                            </a:rPr>
                            <m:t>𝟔</m:t>
                          </m:r>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2</m:t>
                          </m:r>
                        </m:sub>
                      </m:sSub>
                      <m:r>
                        <m:rPr>
                          <m:sty m:val="p"/>
                        </m:rPr>
                        <a:rPr lang="en-US" sz="2400">
                          <a:latin typeface="Cambria Math" panose="02040503050406030204" pitchFamily="18" charset="0"/>
                          <a:ea typeface="Cambria Math" panose="02040503050406030204" pitchFamily="18" charset="0"/>
                        </a:rPr>
                        <m:t>O</m:t>
                      </m:r>
                    </m:oMath>
                  </m:oMathPara>
                </a14:m>
                <a:endParaRPr lang="en-US" sz="2400" dirty="0"/>
              </a:p>
            </p:txBody>
          </p:sp>
        </mc:Choice>
        <mc:Fallback xmlns="">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1734930" y="4811106"/>
                <a:ext cx="5674141" cy="461665"/>
              </a:xfrm>
              <a:prstGeom prst="rect">
                <a:avLst/>
              </a:prstGeom>
              <a:blipFill>
                <a:blip r:embed="rId4"/>
                <a:stretch>
                  <a:fillRect b="-1316"/>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290C7C56-1633-46B0-834D-CF98DE81C1D9}"/>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stoichiometry.ipynb</a:t>
            </a:r>
          </a:p>
        </p:txBody>
      </p:sp>
      <p:pic>
        <p:nvPicPr>
          <p:cNvPr id="6" name="Picture 5">
            <a:extLst>
              <a:ext uri="{FF2B5EF4-FFF2-40B4-BE49-F238E27FC236}">
                <a16:creationId xmlns:a16="http://schemas.microsoft.com/office/drawing/2014/main" id="{69D8E15B-A39F-1600-1FF0-1E55130AD155}"/>
              </a:ext>
            </a:extLst>
          </p:cNvPr>
          <p:cNvPicPr>
            <a:picLocks noChangeAspect="1"/>
          </p:cNvPicPr>
          <p:nvPr/>
        </p:nvPicPr>
        <p:blipFill>
          <a:blip r:embed="rId5"/>
          <a:stretch>
            <a:fillRect/>
          </a:stretch>
        </p:blipFill>
        <p:spPr>
          <a:xfrm>
            <a:off x="1405333" y="2790905"/>
            <a:ext cx="6333333" cy="1276190"/>
          </a:xfrm>
          <a:prstGeom prst="rect">
            <a:avLst/>
          </a:prstGeom>
          <a:ln>
            <a:solidFill>
              <a:schemeClr val="tx1"/>
            </a:solidFill>
          </a:ln>
        </p:spPr>
      </p:pic>
      <p:pic>
        <p:nvPicPr>
          <p:cNvPr id="9" name="Picture 8">
            <a:extLst>
              <a:ext uri="{FF2B5EF4-FFF2-40B4-BE49-F238E27FC236}">
                <a16:creationId xmlns:a16="http://schemas.microsoft.com/office/drawing/2014/main" id="{0CCB719C-7C4C-26F9-7515-F6739EF34534}"/>
              </a:ext>
            </a:extLst>
          </p:cNvPr>
          <p:cNvPicPr>
            <a:picLocks noChangeAspect="1"/>
          </p:cNvPicPr>
          <p:nvPr/>
        </p:nvPicPr>
        <p:blipFill>
          <a:blip r:embed="rId6"/>
          <a:stretch>
            <a:fillRect/>
          </a:stretch>
        </p:blipFill>
        <p:spPr>
          <a:xfrm>
            <a:off x="7354845" y="4304314"/>
            <a:ext cx="1000000" cy="1276190"/>
          </a:xfrm>
          <a:prstGeom prst="rect">
            <a:avLst/>
          </a:prstGeom>
          <a:ln>
            <a:solidFill>
              <a:schemeClr val="tx1"/>
            </a:solidFill>
          </a:ln>
        </p:spPr>
      </p:pic>
    </p:spTree>
    <p:extLst>
      <p:ext uri="{BB962C8B-B14F-4D97-AF65-F5344CB8AC3E}">
        <p14:creationId xmlns:p14="http://schemas.microsoft.com/office/powerpoint/2010/main" val="408704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90C7C56-1633-46B0-834D-CF98DE81C1D9}"/>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stoichiometry.ipynb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
        <p:nvSpPr>
          <p:cNvPr id="5" name="Rectangle 1"/>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Rectangle 7"/>
              <p:cNvSpPr/>
              <p:nvPr/>
            </p:nvSpPr>
            <p:spPr>
              <a:xfrm>
                <a:off x="1538445" y="1538347"/>
                <a:ext cx="6067109" cy="615553"/>
              </a:xfrm>
              <a:prstGeom prst="rect">
                <a:avLst/>
              </a:prstGeom>
            </p:spPr>
            <p:txBody>
              <a:bodyPr wrap="square">
                <a:spAutoFit/>
              </a:bodyPr>
              <a:lstStyle/>
              <a:p>
                <a:pPr>
                  <a:spcAft>
                    <a:spcPts val="1200"/>
                  </a:spcAft>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m:t>
                          </m:r>
                        </m:e>
                        <m:sub>
                          <m:r>
                            <a:rPr lang="en-US" sz="2400">
                              <a:latin typeface="Cambria Math" panose="02040503050406030204" pitchFamily="18" charset="0"/>
                            </a:rPr>
                            <m:t>2</m:t>
                          </m:r>
                        </m:sub>
                      </m:sSub>
                      <m:r>
                        <m:rPr>
                          <m:sty m:val="p"/>
                        </m:rPr>
                        <a:rPr lang="en-US" sz="2400">
                          <a:latin typeface="Cambria Math" panose="02040503050406030204" pitchFamily="18" charset="0"/>
                        </a:rPr>
                        <m:t>O</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4</m:t>
                          </m:r>
                        </m:sub>
                      </m:sSub>
                      <m:r>
                        <m:rPr>
                          <m:sty m:val="p"/>
                        </m:rPr>
                        <a:rPr lang="en-US" sz="2400">
                          <a:latin typeface="Cambria Math" panose="02040503050406030204" pitchFamily="18" charset="0"/>
                          <a:ea typeface="Cambria Math" panose="02040503050406030204" pitchFamily="18" charset="0"/>
                        </a:rPr>
                        <m:t>I</m:t>
                      </m:r>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3</m:t>
                          </m:r>
                        </m:sub>
                      </m:sSub>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4</m:t>
                          </m:r>
                        </m:sub>
                      </m:sSub>
                    </m:oMath>
                  </m:oMathPara>
                </a14:m>
                <a:endParaRPr lang="en-US" sz="2400" dirty="0">
                  <a:latin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1538445" y="1538347"/>
                <a:ext cx="6067109" cy="61555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2C767FF-D512-4343-88ED-967C3C3E36D8}"/>
                  </a:ext>
                </a:extLst>
              </p:cNvPr>
              <p:cNvSpPr/>
              <p:nvPr/>
            </p:nvSpPr>
            <p:spPr>
              <a:xfrm>
                <a:off x="936523" y="5349672"/>
                <a:ext cx="727095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1">
                              <a:solidFill>
                                <a:srgbClr val="FF0000"/>
                              </a:solidFill>
                              <a:latin typeface="Cambria Math" panose="02040503050406030204" pitchFamily="18" charset="0"/>
                            </a:rPr>
                            <m:t>𝟏𝟎</m:t>
                          </m:r>
                          <m:r>
                            <m:rPr>
                              <m:sty m:val="p"/>
                            </m:rPr>
                            <a:rPr lang="en-US" sz="2400">
                              <a:latin typeface="Cambria Math" panose="02040503050406030204" pitchFamily="18" charset="0"/>
                            </a:rPr>
                            <m:t>P</m:t>
                          </m:r>
                        </m:e>
                        <m:sub>
                          <m:r>
                            <a:rPr lang="en-US" sz="2400">
                              <a:latin typeface="Cambria Math" panose="02040503050406030204" pitchFamily="18" charset="0"/>
                            </a:rPr>
                            <m:t>2</m:t>
                          </m:r>
                        </m:sub>
                      </m:s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I</m:t>
                          </m:r>
                        </m:e>
                        <m:sub>
                          <m:r>
                            <a:rPr lang="en-US" sz="2400">
                              <a:latin typeface="Cambria Math" panose="02040503050406030204" pitchFamily="18" charset="0"/>
                            </a:rPr>
                            <m:t>4</m:t>
                          </m:r>
                        </m:sub>
                      </m:sSub>
                      <m:r>
                        <a:rPr lang="en-US" sz="2400">
                          <a:latin typeface="Cambria Math" panose="02040503050406030204" pitchFamily="18" charset="0"/>
                        </a:rPr>
                        <m:t>+</m:t>
                      </m:r>
                      <m:r>
                        <a:rPr lang="en-US" sz="2400" b="1" i="1">
                          <a:solidFill>
                            <a:srgbClr val="FF0000"/>
                          </a:solidFill>
                          <a:latin typeface="Cambria Math" panose="02040503050406030204" pitchFamily="18" charset="0"/>
                        </a:rPr>
                        <m:t>𝟏𝟑</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P</m:t>
                          </m:r>
                        </m:e>
                        <m:sub>
                          <m:r>
                            <a:rPr lang="en-US" sz="2400">
                              <a:latin typeface="Cambria Math" panose="02040503050406030204" pitchFamily="18" charset="0"/>
                            </a:rPr>
                            <m:t>4</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b="1" i="1">
                              <a:solidFill>
                                <a:srgbClr val="FF0000"/>
                              </a:solidFill>
                              <a:latin typeface="Cambria Math" panose="02040503050406030204" pitchFamily="18" charset="0"/>
                            </a:rPr>
                            <m:t>𝟏𝟐𝟖</m:t>
                          </m:r>
                          <m:r>
                            <m:rPr>
                              <m:sty m:val="p"/>
                            </m:rPr>
                            <a:rPr lang="en-US" sz="2400">
                              <a:latin typeface="Cambria Math" panose="02040503050406030204" pitchFamily="18" charset="0"/>
                            </a:rPr>
                            <m:t>H</m:t>
                          </m:r>
                        </m:e>
                        <m:sub>
                          <m:r>
                            <a:rPr lang="en-US" sz="2400">
                              <a:latin typeface="Cambria Math" panose="02040503050406030204" pitchFamily="18" charset="0"/>
                            </a:rPr>
                            <m:t>2</m:t>
                          </m:r>
                        </m:sub>
                      </m:sSub>
                      <m:r>
                        <m:rPr>
                          <m:sty m:val="p"/>
                        </m:rPr>
                        <a:rPr lang="en-US" sz="2400">
                          <a:latin typeface="Cambria Math" panose="02040503050406030204" pitchFamily="18" charset="0"/>
                        </a:rPr>
                        <m:t>O</m:t>
                      </m:r>
                      <m:r>
                        <a:rPr lang="en-US" sz="2400">
                          <a:latin typeface="Cambria Math" panose="02040503050406030204" pitchFamily="18" charset="0"/>
                          <a:ea typeface="Cambria Math" panose="02040503050406030204" pitchFamily="18" charset="0"/>
                        </a:rPr>
                        <m:t>→</m:t>
                      </m:r>
                      <m:r>
                        <a:rPr lang="en-US" sz="2400" b="1" smtClean="0">
                          <a:solidFill>
                            <a:srgbClr val="0070C0"/>
                          </a:solidFill>
                          <a:latin typeface="Cambria Math" panose="02040503050406030204" pitchFamily="18" charset="0"/>
                          <a:ea typeface="Cambria Math" panose="02040503050406030204" pitchFamily="18" charset="0"/>
                        </a:rPr>
                        <m:t>𝟒𝟎</m:t>
                      </m:r>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4</m:t>
                          </m:r>
                        </m:sub>
                      </m:sSub>
                      <m:r>
                        <m:rPr>
                          <m:sty m:val="p"/>
                        </m:rPr>
                        <a:rPr lang="en-US" sz="2400">
                          <a:latin typeface="Cambria Math" panose="02040503050406030204" pitchFamily="18" charset="0"/>
                          <a:ea typeface="Cambria Math" panose="02040503050406030204" pitchFamily="18" charset="0"/>
                        </a:rPr>
                        <m:t>I</m:t>
                      </m:r>
                      <m:r>
                        <a:rPr lang="en-US" sz="2400">
                          <a:latin typeface="Cambria Math" panose="02040503050406030204" pitchFamily="18" charset="0"/>
                          <a:ea typeface="Cambria Math" panose="02040503050406030204" pitchFamily="18" charset="0"/>
                        </a:rPr>
                        <m:t>+</m:t>
                      </m:r>
                      <m:r>
                        <a:rPr lang="en-US" sz="2400" b="1" i="1" smtClean="0">
                          <a:solidFill>
                            <a:srgbClr val="0070C0"/>
                          </a:solidFill>
                          <a:latin typeface="Cambria Math" panose="02040503050406030204" pitchFamily="18" charset="0"/>
                          <a:ea typeface="Cambria Math" panose="02040503050406030204" pitchFamily="18" charset="0"/>
                        </a:rPr>
                        <m:t>𝟑𝟐</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H</m:t>
                          </m:r>
                        </m:e>
                        <m:sub>
                          <m:r>
                            <a:rPr lang="en-US" sz="2400">
                              <a:latin typeface="Cambria Math" panose="02040503050406030204" pitchFamily="18" charset="0"/>
                              <a:ea typeface="Cambria Math" panose="02040503050406030204" pitchFamily="18" charset="0"/>
                            </a:rPr>
                            <m:t>3</m:t>
                          </m:r>
                        </m:sub>
                      </m:sSub>
                      <m:r>
                        <m:rPr>
                          <m:sty m:val="p"/>
                        </m:rPr>
                        <a:rPr lang="en-US" sz="2400">
                          <a:latin typeface="Cambria Math" panose="02040503050406030204" pitchFamily="18" charset="0"/>
                          <a:ea typeface="Cambria Math" panose="02040503050406030204" pitchFamily="18" charset="0"/>
                        </a:rPr>
                        <m:t>P</m:t>
                      </m:r>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O</m:t>
                          </m:r>
                        </m:e>
                        <m:sub>
                          <m:r>
                            <a:rPr lang="en-US" sz="2400">
                              <a:latin typeface="Cambria Math" panose="02040503050406030204" pitchFamily="18" charset="0"/>
                              <a:ea typeface="Cambria Math" panose="02040503050406030204" pitchFamily="18" charset="0"/>
                            </a:rPr>
                            <m:t>4</m:t>
                          </m:r>
                        </m:sub>
                      </m:sSub>
                    </m:oMath>
                  </m:oMathPara>
                </a14:m>
                <a:endParaRPr lang="en-US" sz="2400" dirty="0"/>
              </a:p>
            </p:txBody>
          </p:sp>
        </mc:Choice>
        <mc:Fallback xmlns="">
          <p:sp>
            <p:nvSpPr>
              <p:cNvPr id="14" name="Rectangle 13">
                <a:extLst>
                  <a:ext uri="{FF2B5EF4-FFF2-40B4-BE49-F238E27FC236}">
                    <a16:creationId xmlns:a16="http://schemas.microsoft.com/office/drawing/2014/main" id="{E2C767FF-D512-4343-88ED-967C3C3E36D8}"/>
                  </a:ext>
                </a:extLst>
              </p:cNvPr>
              <p:cNvSpPr>
                <a:spLocks noRot="1" noChangeAspect="1" noMove="1" noResize="1" noEditPoints="1" noAdjustHandles="1" noChangeArrowheads="1" noChangeShapeType="1" noTextEdit="1"/>
              </p:cNvSpPr>
              <p:nvPr/>
            </p:nvSpPr>
            <p:spPr>
              <a:xfrm>
                <a:off x="936523" y="5349672"/>
                <a:ext cx="7270955" cy="461665"/>
              </a:xfrm>
              <a:prstGeom prst="rect">
                <a:avLst/>
              </a:prstGeom>
              <a:blipFill>
                <a:blip r:embed="rId4"/>
                <a:stretch>
                  <a:fillRect b="-1333"/>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EA41850-EDC9-4C03-AB76-4C11BCFC7723}"/>
              </a:ext>
            </a:extLst>
          </p:cNvPr>
          <p:cNvSpPr txBox="1"/>
          <p:nvPr/>
        </p:nvSpPr>
        <p:spPr>
          <a:xfrm>
            <a:off x="3201948" y="5899178"/>
            <a:ext cx="2740105" cy="369332"/>
          </a:xfrm>
          <a:prstGeom prst="rect">
            <a:avLst/>
          </a:prstGeom>
          <a:noFill/>
        </p:spPr>
        <p:txBody>
          <a:bodyPr wrap="square" rtlCol="0">
            <a:spAutoFit/>
          </a:bodyPr>
          <a:lstStyle/>
          <a:p>
            <a:pPr algn="ctr"/>
            <a:r>
              <a:rPr lang="en-US" dirty="0"/>
              <a:t>Diphosphorus tetraiodide</a:t>
            </a:r>
          </a:p>
        </p:txBody>
      </p:sp>
      <p:pic>
        <p:nvPicPr>
          <p:cNvPr id="6" name="Picture 5">
            <a:extLst>
              <a:ext uri="{FF2B5EF4-FFF2-40B4-BE49-F238E27FC236}">
                <a16:creationId xmlns:a16="http://schemas.microsoft.com/office/drawing/2014/main" id="{ADC8830B-883A-DE4E-711D-D455364F74B4}"/>
              </a:ext>
            </a:extLst>
          </p:cNvPr>
          <p:cNvPicPr>
            <a:picLocks noChangeAspect="1"/>
          </p:cNvPicPr>
          <p:nvPr/>
        </p:nvPicPr>
        <p:blipFill>
          <a:blip r:embed="rId5"/>
          <a:stretch>
            <a:fillRect/>
          </a:stretch>
        </p:blipFill>
        <p:spPr>
          <a:xfrm>
            <a:off x="1433903" y="2372054"/>
            <a:ext cx="6276190" cy="1514286"/>
          </a:xfrm>
          <a:prstGeom prst="rect">
            <a:avLst/>
          </a:prstGeom>
          <a:ln>
            <a:solidFill>
              <a:schemeClr val="tx1"/>
            </a:solidFill>
          </a:ln>
        </p:spPr>
      </p:pic>
      <p:pic>
        <p:nvPicPr>
          <p:cNvPr id="10" name="Picture 9">
            <a:extLst>
              <a:ext uri="{FF2B5EF4-FFF2-40B4-BE49-F238E27FC236}">
                <a16:creationId xmlns:a16="http://schemas.microsoft.com/office/drawing/2014/main" id="{68356B56-19CA-C088-51CF-CDCC5039764D}"/>
              </a:ext>
            </a:extLst>
          </p:cNvPr>
          <p:cNvPicPr>
            <a:picLocks noChangeAspect="1"/>
          </p:cNvPicPr>
          <p:nvPr/>
        </p:nvPicPr>
        <p:blipFill>
          <a:blip r:embed="rId6"/>
          <a:stretch>
            <a:fillRect/>
          </a:stretch>
        </p:blipFill>
        <p:spPr>
          <a:xfrm>
            <a:off x="7219617" y="3534308"/>
            <a:ext cx="980952" cy="1542857"/>
          </a:xfrm>
          <a:prstGeom prst="rect">
            <a:avLst/>
          </a:prstGeom>
          <a:ln>
            <a:solidFill>
              <a:schemeClr val="tx1"/>
            </a:solidFill>
          </a:ln>
        </p:spPr>
      </p:pic>
      <p:sp>
        <p:nvSpPr>
          <p:cNvPr id="12" name="Rectangle 11">
            <a:extLst>
              <a:ext uri="{FF2B5EF4-FFF2-40B4-BE49-F238E27FC236}">
                <a16:creationId xmlns:a16="http://schemas.microsoft.com/office/drawing/2014/main" id="{920F3F9A-6E4F-BE17-AF65-5E0E53C126CD}"/>
              </a:ext>
            </a:extLst>
          </p:cNvPr>
          <p:cNvSpPr/>
          <p:nvPr/>
        </p:nvSpPr>
        <p:spPr>
          <a:xfrm>
            <a:off x="7219617" y="4290746"/>
            <a:ext cx="980952" cy="26196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F3FA166-72AC-D864-4732-EDBA6F45D337}"/>
              </a:ext>
            </a:extLst>
          </p:cNvPr>
          <p:cNvSpPr/>
          <p:nvPr/>
        </p:nvSpPr>
        <p:spPr>
          <a:xfrm>
            <a:off x="3591044" y="5349673"/>
            <a:ext cx="1175827" cy="46166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F0D83C45-5677-7407-5113-05E3889F53E9}"/>
              </a:ext>
            </a:extLst>
          </p:cNvPr>
          <p:cNvCxnSpPr>
            <a:stCxn id="12" idx="1"/>
            <a:endCxn id="15" idx="0"/>
          </p:cNvCxnSpPr>
          <p:nvPr/>
        </p:nvCxnSpPr>
        <p:spPr>
          <a:xfrm rot="10800000" flipV="1">
            <a:off x="4178959" y="4421731"/>
            <a:ext cx="3040659" cy="927942"/>
          </a:xfrm>
          <a:prstGeom prst="bentConnector2">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00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1500"/>
                            </p:stCondLst>
                            <p:childTnLst>
                              <p:par>
                                <p:cTn id="27" presetID="22" presetClass="entr" presetSubtype="1"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2" grpId="0" animBg="1"/>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16a</a:t>
            </a:r>
            <a:r>
              <a:rPr lang="en-US" sz="3200" dirty="0">
                <a:latin typeface="+mn-lt"/>
              </a:rPr>
              <a:t> – Know You Know…</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Python has excellent built-in support for character and </a:t>
            </a:r>
            <a:r>
              <a:rPr lang="en-US" sz="2400" b="1" dirty="0">
                <a:solidFill>
                  <a:srgbClr val="00B050"/>
                </a:solidFill>
              </a:rPr>
              <a:t>string</a:t>
            </a:r>
            <a:r>
              <a:rPr lang="en-US" sz="2400" dirty="0"/>
              <a:t> operations using tuples, lists, and dictionaries</a:t>
            </a:r>
          </a:p>
          <a:p>
            <a:pPr lvl="1">
              <a:spcBef>
                <a:spcPts val="0"/>
              </a:spcBef>
              <a:spcAft>
                <a:spcPts val="1200"/>
              </a:spcAft>
            </a:pPr>
            <a:r>
              <a:rPr lang="en-US" sz="2000" b="1" dirty="0"/>
              <a:t>UTF-8</a:t>
            </a:r>
            <a:r>
              <a:rPr lang="en-US" sz="2000" dirty="0"/>
              <a:t> is how strings are encoded in all modern systems</a:t>
            </a:r>
          </a:p>
          <a:p>
            <a:pPr lvl="1">
              <a:spcBef>
                <a:spcPts val="0"/>
              </a:spcBef>
              <a:spcAft>
                <a:spcPts val="1200"/>
              </a:spcAft>
            </a:pPr>
            <a:r>
              <a:rPr lang="en-US" sz="2000" b="1" dirty="0"/>
              <a:t>Regular Expressions </a:t>
            </a:r>
            <a:r>
              <a:rPr lang="en-US" sz="2000" dirty="0"/>
              <a:t>provide additional elegant and efficient string editing and searching</a:t>
            </a:r>
          </a:p>
          <a:p>
            <a:pPr>
              <a:spcBef>
                <a:spcPts val="0"/>
              </a:spcBef>
              <a:spcAft>
                <a:spcPts val="1200"/>
              </a:spcAft>
            </a:pPr>
            <a:r>
              <a:rPr lang="en-US" sz="2400" dirty="0"/>
              <a:t>DNA </a:t>
            </a:r>
            <a:r>
              <a:rPr lang="en-US" sz="2400" b="1" dirty="0">
                <a:solidFill>
                  <a:srgbClr val="0070C0"/>
                </a:solidFill>
              </a:rPr>
              <a:t>homologs</a:t>
            </a:r>
            <a:r>
              <a:rPr lang="en-US" sz="2400" dirty="0"/>
              <a:t> can potentially yield unexpected relationships between different genes and species</a:t>
            </a:r>
          </a:p>
          <a:p>
            <a:pPr>
              <a:spcBef>
                <a:spcPts val="0"/>
              </a:spcBef>
              <a:spcAft>
                <a:spcPts val="1200"/>
              </a:spcAft>
            </a:pPr>
            <a:r>
              <a:rPr lang="en-US" sz="2400" dirty="0"/>
              <a:t>We can encode a chemical equation as a </a:t>
            </a:r>
            <a:r>
              <a:rPr lang="en-US" sz="2400" b="1" dirty="0">
                <a:solidFill>
                  <a:srgbClr val="7030A0"/>
                </a:solidFill>
              </a:rPr>
              <a:t>linear program</a:t>
            </a:r>
          </a:p>
          <a:p>
            <a:pPr lvl="1">
              <a:spcBef>
                <a:spcPts val="0"/>
              </a:spcBef>
              <a:spcAft>
                <a:spcPts val="1200"/>
              </a:spcAft>
            </a:pPr>
            <a:r>
              <a:rPr lang="en-US" sz="2000" dirty="0"/>
              <a:t>There is an unknown for every molecule and an equation for every atom (and if applicable, one equation for charge) </a:t>
            </a:r>
          </a:p>
          <a:p>
            <a:pPr lvl="1">
              <a:spcBef>
                <a:spcPts val="0"/>
              </a:spcBef>
              <a:spcAft>
                <a:spcPts val="1200"/>
              </a:spcAft>
            </a:pPr>
            <a:r>
              <a:rPr lang="en-US" sz="2000" dirty="0"/>
              <a:t>We can solve </a:t>
            </a:r>
            <a:r>
              <a:rPr lang="en-US" sz="2000" b="1" dirty="0">
                <a:solidFill>
                  <a:srgbClr val="FF0000"/>
                </a:solidFill>
              </a:rPr>
              <a:t>integer optimization </a:t>
            </a:r>
            <a:r>
              <a:rPr lang="en-US" sz="2000" dirty="0"/>
              <a:t>problems using the </a:t>
            </a:r>
            <a:r>
              <a:rPr lang="en-US" sz="2000" b="1" dirty="0">
                <a:solidFill>
                  <a:srgbClr val="0070C0"/>
                </a:solidFill>
              </a:rPr>
              <a:t>PuLP</a:t>
            </a:r>
            <a:r>
              <a:rPr lang="en-US" sz="2000" dirty="0"/>
              <a:t> module</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66</a:t>
            </a:fld>
            <a:endParaRPr lang="en-US"/>
          </a:p>
        </p:txBody>
      </p:sp>
    </p:spTree>
    <p:extLst>
      <p:ext uri="{BB962C8B-B14F-4D97-AF65-F5344CB8AC3E}">
        <p14:creationId xmlns:p14="http://schemas.microsoft.com/office/powerpoint/2010/main" val="33928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16-01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file called </a:t>
            </a:r>
            <a:r>
              <a:rPr lang="en-US" sz="2400" b="1" dirty="0"/>
              <a:t>octane_combustion.ipynb</a:t>
            </a:r>
          </a:p>
          <a:p>
            <a:r>
              <a:rPr lang="en-US" sz="2400" dirty="0"/>
              <a:t>Using the code in the stoichiometry notebook as a model, write new code that balances the chemical reaction representing the combustion of unleaded automobile gasoline</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36985" y="2328984"/>
            <a:ext cx="703384"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77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805723" y="2891692"/>
            <a:ext cx="1227016" cy="55489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894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Step 3 – Scan the Suffixes list</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5" name="Picture 4"/>
          <p:cNvPicPr>
            <a:picLocks noChangeAspect="1"/>
          </p:cNvPicPr>
          <p:nvPr/>
        </p:nvPicPr>
        <p:blipFill>
          <a:blip r:embed="rId3"/>
          <a:stretch>
            <a:fillRect/>
          </a:stretch>
        </p:blipFill>
        <p:spPr>
          <a:xfrm>
            <a:off x="2086937" y="1664196"/>
            <a:ext cx="4970126" cy="4692155"/>
          </a:xfrm>
          <a:prstGeom prst="rect">
            <a:avLst/>
          </a:prstGeom>
        </p:spPr>
      </p:pic>
      <p:sp>
        <p:nvSpPr>
          <p:cNvPr id="6" name="Rectangle 5"/>
          <p:cNvSpPr/>
          <p:nvPr/>
        </p:nvSpPr>
        <p:spPr>
          <a:xfrm>
            <a:off x="2774462" y="3455381"/>
            <a:ext cx="539261" cy="554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6177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5450</TotalTime>
  <Words>1966</Words>
  <Application>Microsoft Office PowerPoint</Application>
  <PresentationFormat>On-screen Show (4:3)</PresentationFormat>
  <Paragraphs>385</Paragraphs>
  <Slides>67</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Cambria Math</vt:lpstr>
      <vt:lpstr>Consolas</vt:lpstr>
      <vt:lpstr>Office Theme</vt:lpstr>
      <vt:lpstr>PowerPoint Presentation</vt:lpstr>
      <vt:lpstr>Session 16a – Goals</vt:lpstr>
      <vt:lpstr>What is the Longest Repeated Substring?</vt:lpstr>
      <vt:lpstr>Step 1 - Form the Suffixes list</vt:lpstr>
      <vt:lpstr>Step 2 – Sort the Suffixes list</vt:lpstr>
      <vt:lpstr>Step 3 – Scan the Suffixes list</vt:lpstr>
      <vt:lpstr>Step 3 – Scan the Suffixes list</vt:lpstr>
      <vt:lpstr>Step 3 – Scan the Suffixes list</vt:lpstr>
      <vt:lpstr>Step 3 – Scan the Suffixes list</vt:lpstr>
      <vt:lpstr>Step 3 – Scan the Suffixes list</vt:lpstr>
      <vt:lpstr>Step 3 – Scan the Suffixes list</vt:lpstr>
      <vt:lpstr>Step 3 – Scan the Suffixes list</vt:lpstr>
      <vt:lpstr>Launch Jupyter Lab</vt:lpstr>
      <vt:lpstr>Open seq_lrss.ipynb</vt:lpstr>
      <vt:lpstr>Regular Expressions</vt:lpstr>
      <vt:lpstr>Regular Expressions</vt:lpstr>
      <vt:lpstr>View Cell 1 - seq_lrss.ipynb</vt:lpstr>
      <vt:lpstr>Unicode Transformation Format – 8-bit</vt:lpstr>
      <vt:lpstr>View Cell 1 - seq_lrss.ipynb</vt:lpstr>
      <vt:lpstr>Run Cell 1 - seq_lrss.ipynb</vt:lpstr>
      <vt:lpstr>Sequence Homology</vt:lpstr>
      <vt:lpstr>Run Cell 2 - seq_lrss.ipynb</vt:lpstr>
      <vt:lpstr>PowerPoint Presentation</vt:lpstr>
      <vt:lpstr>PowerPoint Presentation</vt:lpstr>
      <vt:lpstr>LRAT and Skin Cancer</vt:lpstr>
      <vt:lpstr>LRAT</vt:lpstr>
      <vt:lpstr>LRAT Genetic Homologs</vt:lpstr>
      <vt:lpstr>FGG</vt:lpstr>
      <vt:lpstr>Trail of Discovery</vt:lpstr>
      <vt:lpstr>PowerPoint Presentation</vt:lpstr>
      <vt:lpstr>PowerPoint Presentation</vt:lpstr>
      <vt:lpstr>PowerPoint Presentation</vt:lpstr>
      <vt:lpstr>Trail of Discovery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seq_orf.ipynb</vt:lpstr>
      <vt:lpstr>View Cell 1 - seq_orf.ipynb</vt:lpstr>
      <vt:lpstr>View Cell 1 seq_orf.ipynb</vt:lpstr>
      <vt:lpstr>View Cell 1 - seq_orf.ipynb</vt:lpstr>
      <vt:lpstr>View Cell 1 seq_orf.ipynb</vt:lpstr>
      <vt:lpstr>View Cell 1 seq_orf.ipynb</vt:lpstr>
      <vt:lpstr>View Cell 1 seq_orf.ipynb</vt:lpstr>
      <vt:lpstr>Run Cell 1 – seq_orf.ipynb</vt:lpstr>
      <vt:lpstr>PowerPoint Presentation</vt:lpstr>
      <vt:lpstr>Balancing Ionic Equations</vt:lpstr>
      <vt:lpstr>Balancing Ionic Equations</vt:lpstr>
      <vt:lpstr>Balancing Ionic Equations</vt:lpstr>
      <vt:lpstr>Chemistry is Optimization</vt:lpstr>
      <vt:lpstr>Encoding a Chemical Equation</vt:lpstr>
      <vt:lpstr>Chemistry is Optimization</vt:lpstr>
      <vt:lpstr>Chemistry is Optimization</vt:lpstr>
      <vt:lpstr>Chemistry is Optimization</vt:lpstr>
      <vt:lpstr>Open Cell 1 stoichiometry.ipynb</vt:lpstr>
      <vt:lpstr>View Cell 1 – stoichiometry.ipynb</vt:lpstr>
      <vt:lpstr>Run Cell 1 – stoichiometry.ipynb</vt:lpstr>
      <vt:lpstr>Run Cell 2 – stoichiometry.ipynb</vt:lpstr>
      <vt:lpstr>Run Cell 3 – stoichiometry.ipynb</vt:lpstr>
      <vt:lpstr>Run Cell 4 – stoichiometry.ipynb</vt:lpstr>
      <vt:lpstr>Run Cell 5 – stoichiometry.ipynb</vt:lpstr>
      <vt:lpstr>Run Cell 6 – stoichiometry.ipynb</vt:lpstr>
      <vt:lpstr>Session 16a – Know You Know…</vt:lpstr>
      <vt:lpstr>Task 16-01</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863</cp:revision>
  <cp:lastPrinted>2015-06-01T00:45:11Z</cp:lastPrinted>
  <dcterms:created xsi:type="dcterms:W3CDTF">2014-09-21T17:58:26Z</dcterms:created>
  <dcterms:modified xsi:type="dcterms:W3CDTF">2023-05-24T03:54:49Z</dcterms:modified>
</cp:coreProperties>
</file>